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316" r:id="rId2"/>
    <p:sldId id="257" r:id="rId3"/>
    <p:sldId id="343" r:id="rId4"/>
    <p:sldId id="342" r:id="rId5"/>
    <p:sldId id="344" r:id="rId6"/>
    <p:sldId id="267" r:id="rId7"/>
    <p:sldId id="345" r:id="rId8"/>
    <p:sldId id="282" r:id="rId9"/>
    <p:sldId id="302" r:id="rId10"/>
    <p:sldId id="304" r:id="rId11"/>
    <p:sldId id="320" r:id="rId12"/>
    <p:sldId id="319" r:id="rId13"/>
    <p:sldId id="273" r:id="rId14"/>
    <p:sldId id="263" r:id="rId15"/>
    <p:sldId id="294" r:id="rId16"/>
    <p:sldId id="279" r:id="rId17"/>
    <p:sldId id="292" r:id="rId18"/>
    <p:sldId id="321" r:id="rId19"/>
    <p:sldId id="285" r:id="rId20"/>
    <p:sldId id="322" r:id="rId21"/>
    <p:sldId id="286" r:id="rId22"/>
    <p:sldId id="323" r:id="rId23"/>
    <p:sldId id="290" r:id="rId24"/>
    <p:sldId id="327" r:id="rId25"/>
    <p:sldId id="331" r:id="rId26"/>
    <p:sldId id="336" r:id="rId27"/>
    <p:sldId id="275" r:id="rId28"/>
    <p:sldId id="333" r:id="rId29"/>
    <p:sldId id="274" r:id="rId30"/>
    <p:sldId id="334" r:id="rId31"/>
    <p:sldId id="335" r:id="rId32"/>
    <p:sldId id="308" r:id="rId33"/>
    <p:sldId id="310" r:id="rId34"/>
    <p:sldId id="311" r:id="rId35"/>
    <p:sldId id="309" r:id="rId36"/>
    <p:sldId id="278" r:id="rId37"/>
    <p:sldId id="337" r:id="rId38"/>
    <p:sldId id="338" r:id="rId39"/>
    <p:sldId id="287" r:id="rId40"/>
    <p:sldId id="283" r:id="rId41"/>
    <p:sldId id="288" r:id="rId42"/>
    <p:sldId id="289" r:id="rId43"/>
    <p:sldId id="339" r:id="rId44"/>
    <p:sldId id="291" r:id="rId45"/>
    <p:sldId id="299" r:id="rId4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4136" autoAdjust="0"/>
  </p:normalViewPr>
  <p:slideViewPr>
    <p:cSldViewPr snapToGrid="0">
      <p:cViewPr varScale="1">
        <p:scale>
          <a:sx n="57" d="100"/>
          <a:sy n="57" d="100"/>
        </p:scale>
        <p:origin x="1176" y="4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C0721FF-E606-4A63-A200-05CF0DFE098D}"/>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it-IT"/>
              <a:t>Regolamento Europeo 679/2016</a:t>
            </a:r>
          </a:p>
        </p:txBody>
      </p:sp>
      <p:sp>
        <p:nvSpPr>
          <p:cNvPr id="3" name="Segnaposto data 2">
            <a:extLst>
              <a:ext uri="{FF2B5EF4-FFF2-40B4-BE49-F238E27FC236}">
                <a16:creationId xmlns:a16="http://schemas.microsoft.com/office/drawing/2014/main" id="{EEF47CD2-4932-41D1-AF74-3E7A062B73F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7DAADE0-64EA-4603-8562-AC74121945C2}" type="datetimeFigureOut">
              <a:rPr lang="it-IT" smtClean="0"/>
              <a:t>07/11/2018</a:t>
            </a:fld>
            <a:endParaRPr lang="it-IT"/>
          </a:p>
        </p:txBody>
      </p:sp>
      <p:sp>
        <p:nvSpPr>
          <p:cNvPr id="4" name="Segnaposto piè di pagina 3">
            <a:extLst>
              <a:ext uri="{FF2B5EF4-FFF2-40B4-BE49-F238E27FC236}">
                <a16:creationId xmlns:a16="http://schemas.microsoft.com/office/drawing/2014/main" id="{233A6752-F0E0-4AA1-897A-2C9EE8F2D283}"/>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B8B31C98-08BE-467A-A286-E94F9D901467}"/>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EBF9E98-423F-45D7-A1B4-A00899486DC6}" type="slidenum">
              <a:rPr lang="it-IT" smtClean="0"/>
              <a:t>‹N›</a:t>
            </a:fld>
            <a:endParaRPr lang="it-IT"/>
          </a:p>
        </p:txBody>
      </p:sp>
    </p:spTree>
    <p:extLst>
      <p:ext uri="{BB962C8B-B14F-4D97-AF65-F5344CB8AC3E}">
        <p14:creationId xmlns:p14="http://schemas.microsoft.com/office/powerpoint/2010/main" val="374762188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it-IT"/>
              <a:t>Regolamento Europeo 679/2016</a:t>
            </a:r>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2B43C48-EE19-46D6-997F-4A879D6DA1B2}" type="datetimeFigureOut">
              <a:rPr lang="it-IT" smtClean="0"/>
              <a:t>07/11/2018</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EC27E3E-8CF6-4EAB-8078-225960D13FB8}" type="slidenum">
              <a:rPr lang="it-IT" smtClean="0"/>
              <a:t>‹N›</a:t>
            </a:fld>
            <a:endParaRPr lang="it-IT"/>
          </a:p>
        </p:txBody>
      </p:sp>
    </p:spTree>
    <p:extLst>
      <p:ext uri="{BB962C8B-B14F-4D97-AF65-F5344CB8AC3E}">
        <p14:creationId xmlns:p14="http://schemas.microsoft.com/office/powerpoint/2010/main" val="231725053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r>
              <a:rPr lang="it-IT"/>
              <a:t>Regolamento Europeo 679/2016</a:t>
            </a:r>
          </a:p>
        </p:txBody>
      </p:sp>
      <p:sp>
        <p:nvSpPr>
          <p:cNvPr id="5" name="Segnaposto numero diapositiva 4"/>
          <p:cNvSpPr>
            <a:spLocks noGrp="1"/>
          </p:cNvSpPr>
          <p:nvPr>
            <p:ph type="sldNum" sz="quarter" idx="5"/>
          </p:nvPr>
        </p:nvSpPr>
        <p:spPr/>
        <p:txBody>
          <a:bodyPr/>
          <a:lstStyle/>
          <a:p>
            <a:fld id="{2EC27E3E-8CF6-4EAB-8078-225960D13FB8}" type="slidenum">
              <a:rPr lang="it-IT" smtClean="0"/>
              <a:t>1</a:t>
            </a:fld>
            <a:endParaRPr lang="it-IT"/>
          </a:p>
        </p:txBody>
      </p:sp>
    </p:spTree>
    <p:extLst>
      <p:ext uri="{BB962C8B-B14F-4D97-AF65-F5344CB8AC3E}">
        <p14:creationId xmlns:p14="http://schemas.microsoft.com/office/powerpoint/2010/main" val="223429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r>
              <a:rPr lang="it-IT"/>
              <a:t>Regolamento Europeo 679/2016</a:t>
            </a:r>
          </a:p>
        </p:txBody>
      </p:sp>
      <p:sp>
        <p:nvSpPr>
          <p:cNvPr id="5" name="Segnaposto numero diapositiva 4"/>
          <p:cNvSpPr>
            <a:spLocks noGrp="1"/>
          </p:cNvSpPr>
          <p:nvPr>
            <p:ph type="sldNum" sz="quarter" idx="5"/>
          </p:nvPr>
        </p:nvSpPr>
        <p:spPr/>
        <p:txBody>
          <a:bodyPr/>
          <a:lstStyle/>
          <a:p>
            <a:fld id="{2EC27E3E-8CF6-4EAB-8078-225960D13FB8}" type="slidenum">
              <a:rPr lang="it-IT" smtClean="0"/>
              <a:t>38</a:t>
            </a:fld>
            <a:endParaRPr lang="it-IT"/>
          </a:p>
        </p:txBody>
      </p:sp>
    </p:spTree>
    <p:extLst>
      <p:ext uri="{BB962C8B-B14F-4D97-AF65-F5344CB8AC3E}">
        <p14:creationId xmlns:p14="http://schemas.microsoft.com/office/powerpoint/2010/main" val="140327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r>
              <a:rPr lang="it-IT"/>
              <a:t>Regolamento Europeo 679/2016</a:t>
            </a:r>
          </a:p>
        </p:txBody>
      </p:sp>
      <p:sp>
        <p:nvSpPr>
          <p:cNvPr id="5" name="Segnaposto numero diapositiva 4"/>
          <p:cNvSpPr>
            <a:spLocks noGrp="1"/>
          </p:cNvSpPr>
          <p:nvPr>
            <p:ph type="sldNum" sz="quarter" idx="5"/>
          </p:nvPr>
        </p:nvSpPr>
        <p:spPr/>
        <p:txBody>
          <a:bodyPr/>
          <a:lstStyle/>
          <a:p>
            <a:fld id="{2EC27E3E-8CF6-4EAB-8078-225960D13FB8}" type="slidenum">
              <a:rPr lang="it-IT" smtClean="0"/>
              <a:t>39</a:t>
            </a:fld>
            <a:endParaRPr lang="it-IT"/>
          </a:p>
        </p:txBody>
      </p:sp>
    </p:spTree>
    <p:extLst>
      <p:ext uri="{BB962C8B-B14F-4D97-AF65-F5344CB8AC3E}">
        <p14:creationId xmlns:p14="http://schemas.microsoft.com/office/powerpoint/2010/main" val="2846882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r>
              <a:rPr lang="it-IT"/>
              <a:t>Regolamento Europeo 679/2016</a:t>
            </a:r>
          </a:p>
        </p:txBody>
      </p:sp>
      <p:sp>
        <p:nvSpPr>
          <p:cNvPr id="5" name="Segnaposto numero diapositiva 4"/>
          <p:cNvSpPr>
            <a:spLocks noGrp="1"/>
          </p:cNvSpPr>
          <p:nvPr>
            <p:ph type="sldNum" sz="quarter" idx="11"/>
          </p:nvPr>
        </p:nvSpPr>
        <p:spPr/>
        <p:txBody>
          <a:bodyPr/>
          <a:lstStyle/>
          <a:p>
            <a:fld id="{2EC27E3E-8CF6-4EAB-8078-225960D13FB8}" type="slidenum">
              <a:rPr lang="it-IT" smtClean="0"/>
              <a:t>9</a:t>
            </a:fld>
            <a:endParaRPr lang="it-IT"/>
          </a:p>
        </p:txBody>
      </p:sp>
    </p:spTree>
    <p:extLst>
      <p:ext uri="{BB962C8B-B14F-4D97-AF65-F5344CB8AC3E}">
        <p14:creationId xmlns:p14="http://schemas.microsoft.com/office/powerpoint/2010/main" val="487067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r>
              <a:rPr lang="it-IT"/>
              <a:t>Regolamento Europeo 679/2016</a:t>
            </a:r>
          </a:p>
        </p:txBody>
      </p:sp>
      <p:sp>
        <p:nvSpPr>
          <p:cNvPr id="5" name="Segnaposto numero diapositiva 4"/>
          <p:cNvSpPr>
            <a:spLocks noGrp="1"/>
          </p:cNvSpPr>
          <p:nvPr>
            <p:ph type="sldNum" sz="quarter" idx="5"/>
          </p:nvPr>
        </p:nvSpPr>
        <p:spPr/>
        <p:txBody>
          <a:bodyPr/>
          <a:lstStyle/>
          <a:p>
            <a:fld id="{2EC27E3E-8CF6-4EAB-8078-225960D13FB8}" type="slidenum">
              <a:rPr lang="it-IT" smtClean="0"/>
              <a:t>13</a:t>
            </a:fld>
            <a:endParaRPr lang="it-IT"/>
          </a:p>
        </p:txBody>
      </p:sp>
    </p:spTree>
    <p:extLst>
      <p:ext uri="{BB962C8B-B14F-4D97-AF65-F5344CB8AC3E}">
        <p14:creationId xmlns:p14="http://schemas.microsoft.com/office/powerpoint/2010/main" val="2817071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r>
              <a:rPr lang="it-IT"/>
              <a:t>Regolamento Europeo 679/2016</a:t>
            </a:r>
          </a:p>
        </p:txBody>
      </p:sp>
      <p:sp>
        <p:nvSpPr>
          <p:cNvPr id="5" name="Segnaposto numero diapositiva 4"/>
          <p:cNvSpPr>
            <a:spLocks noGrp="1"/>
          </p:cNvSpPr>
          <p:nvPr>
            <p:ph type="sldNum" sz="quarter" idx="11"/>
          </p:nvPr>
        </p:nvSpPr>
        <p:spPr/>
        <p:txBody>
          <a:bodyPr/>
          <a:lstStyle/>
          <a:p>
            <a:fld id="{2EC27E3E-8CF6-4EAB-8078-225960D13FB8}" type="slidenum">
              <a:rPr lang="it-IT" smtClean="0"/>
              <a:t>16</a:t>
            </a:fld>
            <a:endParaRPr lang="it-IT"/>
          </a:p>
        </p:txBody>
      </p:sp>
    </p:spTree>
    <p:extLst>
      <p:ext uri="{BB962C8B-B14F-4D97-AF65-F5344CB8AC3E}">
        <p14:creationId xmlns:p14="http://schemas.microsoft.com/office/powerpoint/2010/main" val="3960389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idx="10"/>
          </p:nvPr>
        </p:nvSpPr>
        <p:spPr/>
        <p:txBody>
          <a:bodyPr/>
          <a:lstStyle/>
          <a:p>
            <a:r>
              <a:rPr lang="it-IT"/>
              <a:t>Regolamento Europeo 679/2016</a:t>
            </a:r>
          </a:p>
        </p:txBody>
      </p:sp>
      <p:sp>
        <p:nvSpPr>
          <p:cNvPr id="5" name="Segnaposto numero diapositiva 4"/>
          <p:cNvSpPr>
            <a:spLocks noGrp="1"/>
          </p:cNvSpPr>
          <p:nvPr>
            <p:ph type="sldNum" sz="quarter" idx="11"/>
          </p:nvPr>
        </p:nvSpPr>
        <p:spPr/>
        <p:txBody>
          <a:bodyPr/>
          <a:lstStyle/>
          <a:p>
            <a:fld id="{2EC27E3E-8CF6-4EAB-8078-225960D13FB8}" type="slidenum">
              <a:rPr lang="it-IT" smtClean="0"/>
              <a:t>21</a:t>
            </a:fld>
            <a:endParaRPr lang="it-IT"/>
          </a:p>
        </p:txBody>
      </p:sp>
    </p:spTree>
    <p:extLst>
      <p:ext uri="{BB962C8B-B14F-4D97-AF65-F5344CB8AC3E}">
        <p14:creationId xmlns:p14="http://schemas.microsoft.com/office/powerpoint/2010/main" val="3258081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6">
            <a:extLst>
              <a:ext uri="{FF2B5EF4-FFF2-40B4-BE49-F238E27FC236}">
                <a16:creationId xmlns:a16="http://schemas.microsoft.com/office/drawing/2014/main" id="{B1FE947D-D81A-444A-A882-BF5926E75832}"/>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9pPr>
          </a:lstStyle>
          <a:p>
            <a:pPr>
              <a:spcBef>
                <a:spcPct val="0"/>
              </a:spcBef>
              <a:buClrTx/>
              <a:buFontTx/>
              <a:buNone/>
            </a:pPr>
            <a:fld id="{7358F45A-5A5C-42D6-9401-A4D1DB788201}" type="slidenum">
              <a:rPr lang="it-IT" altLang="it-IT" sz="1300">
                <a:solidFill>
                  <a:srgbClr val="E74C3C"/>
                </a:solidFill>
                <a:latin typeface="Source Sans Pro Black" panose="020B0604020202020204" pitchFamily="34" charset="0"/>
              </a:rPr>
              <a:pPr>
                <a:spcBef>
                  <a:spcPct val="0"/>
                </a:spcBef>
                <a:buClrTx/>
                <a:buFontTx/>
                <a:buNone/>
              </a:pPr>
              <a:t>26</a:t>
            </a:fld>
            <a:endParaRPr lang="it-IT" altLang="it-IT" sz="1300">
              <a:solidFill>
                <a:srgbClr val="E74C3C"/>
              </a:solidFill>
              <a:latin typeface="Source Sans Pro Black" panose="020B0604020202020204" pitchFamily="34" charset="0"/>
            </a:endParaRPr>
          </a:p>
        </p:txBody>
      </p:sp>
      <p:sp>
        <p:nvSpPr>
          <p:cNvPr id="47107" name="Rectangle 1">
            <a:extLst>
              <a:ext uri="{FF2B5EF4-FFF2-40B4-BE49-F238E27FC236}">
                <a16:creationId xmlns:a16="http://schemas.microsoft.com/office/drawing/2014/main" id="{76A3924A-65A4-464C-903A-76BC956CE872}"/>
              </a:ext>
            </a:extLst>
          </p:cNvPr>
          <p:cNvSpPr>
            <a:spLocks noGrp="1" noRot="1" noChangeAspect="1" noChangeArrowheads="1" noTextEdit="1"/>
          </p:cNvSpPr>
          <p:nvPr>
            <p:ph type="sldImg"/>
          </p:nvPr>
        </p:nvSpPr>
        <p:spPr>
          <a:xfrm>
            <a:off x="90488" y="754063"/>
            <a:ext cx="6615112"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Text Box 2">
            <a:extLst>
              <a:ext uri="{FF2B5EF4-FFF2-40B4-BE49-F238E27FC236}">
                <a16:creationId xmlns:a16="http://schemas.microsoft.com/office/drawing/2014/main" id="{3CE4A9FD-0BBD-421B-B304-52DCE6AD0ED2}"/>
              </a:ext>
            </a:extLst>
          </p:cNvPr>
          <p:cNvSpPr txBox="1">
            <a:spLocks noChangeArrowheads="1"/>
          </p:cNvSpPr>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86" tIns="41893" rIns="83786" bIns="41893" anchor="ctr"/>
          <a:lstStyle/>
          <a:p>
            <a:pPr eaLnBrk="1" hangingPunct="1">
              <a:lnSpc>
                <a:spcPct val="93000"/>
              </a:lnSpc>
              <a:buClr>
                <a:srgbClr val="000000"/>
              </a:buClr>
              <a:buSzPct val="100000"/>
              <a:buFont typeface="Times New Roman" panose="02020603050405020304" pitchFamily="18" charset="0"/>
              <a:buNone/>
            </a:pPr>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sz="quarter"/>
          </p:nvPr>
        </p:nvSpPr>
        <p:spPr/>
        <p:txBody>
          <a:bodyPr/>
          <a:lstStyle/>
          <a:p>
            <a:r>
              <a:rPr lang="it-IT"/>
              <a:t>Regolamento Europeo 679/2016</a:t>
            </a:r>
          </a:p>
        </p:txBody>
      </p:sp>
      <p:sp>
        <p:nvSpPr>
          <p:cNvPr id="5" name="Segnaposto numero diapositiva 4"/>
          <p:cNvSpPr>
            <a:spLocks noGrp="1"/>
          </p:cNvSpPr>
          <p:nvPr>
            <p:ph type="sldNum" sz="quarter" idx="5"/>
          </p:nvPr>
        </p:nvSpPr>
        <p:spPr/>
        <p:txBody>
          <a:bodyPr/>
          <a:lstStyle/>
          <a:p>
            <a:fld id="{2EC27E3E-8CF6-4EAB-8078-225960D13FB8}" type="slidenum">
              <a:rPr lang="it-IT" smtClean="0"/>
              <a:t>28</a:t>
            </a:fld>
            <a:endParaRPr lang="it-IT"/>
          </a:p>
        </p:txBody>
      </p:sp>
    </p:spTree>
    <p:extLst>
      <p:ext uri="{BB962C8B-B14F-4D97-AF65-F5344CB8AC3E}">
        <p14:creationId xmlns:p14="http://schemas.microsoft.com/office/powerpoint/2010/main" val="1800824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6">
            <a:extLst>
              <a:ext uri="{FF2B5EF4-FFF2-40B4-BE49-F238E27FC236}">
                <a16:creationId xmlns:a16="http://schemas.microsoft.com/office/drawing/2014/main" id="{9168129F-A973-4933-9C57-E934ECE732BE}"/>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9pPr>
          </a:lstStyle>
          <a:p>
            <a:pPr>
              <a:spcBef>
                <a:spcPct val="0"/>
              </a:spcBef>
              <a:buClrTx/>
              <a:buFontTx/>
              <a:buNone/>
            </a:pPr>
            <a:fld id="{31B5E769-1FE4-4B4D-BC31-BC724912509E}" type="slidenum">
              <a:rPr lang="it-IT" altLang="it-IT" sz="1300">
                <a:solidFill>
                  <a:srgbClr val="E74C3C"/>
                </a:solidFill>
                <a:latin typeface="Source Sans Pro Black" panose="020B0604020202020204" pitchFamily="34" charset="0"/>
              </a:rPr>
              <a:pPr>
                <a:spcBef>
                  <a:spcPct val="0"/>
                </a:spcBef>
                <a:buClrTx/>
                <a:buFontTx/>
                <a:buNone/>
              </a:pPr>
              <a:t>29</a:t>
            </a:fld>
            <a:endParaRPr lang="it-IT" altLang="it-IT" sz="1300">
              <a:solidFill>
                <a:srgbClr val="E74C3C"/>
              </a:solidFill>
              <a:latin typeface="Source Sans Pro Black" panose="020B0604020202020204" pitchFamily="34" charset="0"/>
            </a:endParaRPr>
          </a:p>
        </p:txBody>
      </p:sp>
      <p:sp>
        <p:nvSpPr>
          <p:cNvPr id="54275" name="Rectangle 1">
            <a:extLst>
              <a:ext uri="{FF2B5EF4-FFF2-40B4-BE49-F238E27FC236}">
                <a16:creationId xmlns:a16="http://schemas.microsoft.com/office/drawing/2014/main" id="{12507476-4D4A-41FB-BC07-83DFC3D60BBB}"/>
              </a:ext>
            </a:extLst>
          </p:cNvPr>
          <p:cNvSpPr>
            <a:spLocks noGrp="1" noRot="1" noChangeAspect="1" noChangeArrowheads="1" noTextEdit="1"/>
          </p:cNvSpPr>
          <p:nvPr>
            <p:ph type="sldImg"/>
          </p:nvPr>
        </p:nvSpPr>
        <p:spPr>
          <a:xfrm>
            <a:off x="93663" y="754063"/>
            <a:ext cx="6602412" cy="37147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a:extLst>
              <a:ext uri="{FF2B5EF4-FFF2-40B4-BE49-F238E27FC236}">
                <a16:creationId xmlns:a16="http://schemas.microsoft.com/office/drawing/2014/main" id="{EB2A9882-AF70-4BD3-8827-470CC800B3C4}"/>
              </a:ext>
            </a:extLst>
          </p:cNvPr>
          <p:cNvSpPr>
            <a:spLocks noGrp="1" noChangeArrowheads="1"/>
          </p:cNvSpPr>
          <p:nvPr>
            <p:ph type="body" idx="1"/>
          </p:nvPr>
        </p:nvSpPr>
        <p:spPr>
          <a:xfrm>
            <a:off x="679450" y="4714875"/>
            <a:ext cx="5430838" cy="4459288"/>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6">
            <a:extLst>
              <a:ext uri="{FF2B5EF4-FFF2-40B4-BE49-F238E27FC236}">
                <a16:creationId xmlns:a16="http://schemas.microsoft.com/office/drawing/2014/main" id="{53D15856-EFF4-40DA-9859-804195759B1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11163" algn="l"/>
                <a:tab pos="822325" algn="l"/>
                <a:tab pos="1233488" algn="l"/>
                <a:tab pos="1646238" algn="l"/>
                <a:tab pos="2057400" algn="l"/>
                <a:tab pos="2468563" algn="l"/>
                <a:tab pos="2881313" algn="l"/>
              </a:tabLst>
              <a:defRPr sz="1200">
                <a:solidFill>
                  <a:srgbClr val="000000"/>
                </a:solidFill>
                <a:latin typeface="Times New Roman" panose="02020603050405020304" pitchFamily="18" charset="0"/>
              </a:defRPr>
            </a:lvl9pPr>
          </a:lstStyle>
          <a:p>
            <a:pPr>
              <a:spcBef>
                <a:spcPct val="0"/>
              </a:spcBef>
              <a:buClrTx/>
              <a:buFontTx/>
              <a:buNone/>
            </a:pPr>
            <a:fld id="{D796AC0A-D4AE-4799-A862-745310516948}" type="slidenum">
              <a:rPr lang="it-IT" altLang="it-IT" sz="1300">
                <a:solidFill>
                  <a:srgbClr val="E74C3C"/>
                </a:solidFill>
                <a:latin typeface="Source Sans Pro Black" panose="020B0604020202020204" pitchFamily="34" charset="0"/>
              </a:rPr>
              <a:pPr>
                <a:spcBef>
                  <a:spcPct val="0"/>
                </a:spcBef>
                <a:buClrTx/>
                <a:buFontTx/>
                <a:buNone/>
              </a:pPr>
              <a:t>36</a:t>
            </a:fld>
            <a:endParaRPr lang="it-IT" altLang="it-IT" sz="1300">
              <a:solidFill>
                <a:srgbClr val="E74C3C"/>
              </a:solidFill>
              <a:latin typeface="Source Sans Pro Black" panose="020B0604020202020204" pitchFamily="34" charset="0"/>
            </a:endParaRPr>
          </a:p>
        </p:txBody>
      </p:sp>
      <p:sp>
        <p:nvSpPr>
          <p:cNvPr id="58371" name="Rectangle 1">
            <a:extLst>
              <a:ext uri="{FF2B5EF4-FFF2-40B4-BE49-F238E27FC236}">
                <a16:creationId xmlns:a16="http://schemas.microsoft.com/office/drawing/2014/main" id="{F31A5DDC-BA23-4E52-918E-DC08B79BC8F3}"/>
              </a:ext>
            </a:extLst>
          </p:cNvPr>
          <p:cNvSpPr>
            <a:spLocks noGrp="1" noRot="1" noChangeAspect="1" noChangeArrowheads="1" noTextEdit="1"/>
          </p:cNvSpPr>
          <p:nvPr>
            <p:ph type="sldImg"/>
          </p:nvPr>
        </p:nvSpPr>
        <p:spPr>
          <a:xfrm>
            <a:off x="90488" y="754063"/>
            <a:ext cx="6615112"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2" name="Text Box 2">
            <a:extLst>
              <a:ext uri="{FF2B5EF4-FFF2-40B4-BE49-F238E27FC236}">
                <a16:creationId xmlns:a16="http://schemas.microsoft.com/office/drawing/2014/main" id="{C9646980-692B-4B5B-AB77-D552996B4228}"/>
              </a:ext>
            </a:extLst>
          </p:cNvPr>
          <p:cNvSpPr txBox="1">
            <a:spLocks noChangeArrowheads="1"/>
          </p:cNvSpPr>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86" tIns="41893" rIns="83786" bIns="41893" anchor="ctr"/>
          <a:lstStyle/>
          <a:p>
            <a:pPr eaLnBrk="1" hangingPunct="1">
              <a:lnSpc>
                <a:spcPct val="93000"/>
              </a:lnSpc>
              <a:buClr>
                <a:srgbClr val="000000"/>
              </a:buClr>
              <a:buSzPct val="100000"/>
              <a:buFont typeface="Times New Roman" panose="02020603050405020304" pitchFamily="18" charset="0"/>
              <a:buNone/>
            </a:pPr>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6BABF0-8C6F-4056-8AE7-1B3B4A86AA2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4E9DA1F-22D3-4B79-84F8-BD61F7CC9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D60B110-459D-4215-8CBE-04B40194E656}"/>
              </a:ext>
            </a:extLst>
          </p:cNvPr>
          <p:cNvSpPr>
            <a:spLocks noGrp="1"/>
          </p:cNvSpPr>
          <p:nvPr>
            <p:ph type="dt" sz="half" idx="10"/>
          </p:nvPr>
        </p:nvSpPr>
        <p:spPr/>
        <p:txBody>
          <a:bodyPr/>
          <a:lstStyle/>
          <a:p>
            <a:fld id="{1CF7B8E8-0168-45EF-A5EA-5157CB5C47BC}" type="datetime1">
              <a:rPr lang="it-IT" smtClean="0"/>
              <a:t>07/11/2018</a:t>
            </a:fld>
            <a:endParaRPr lang="it-IT"/>
          </a:p>
        </p:txBody>
      </p:sp>
      <p:sp>
        <p:nvSpPr>
          <p:cNvPr id="5" name="Segnaposto piè di pagina 4">
            <a:extLst>
              <a:ext uri="{FF2B5EF4-FFF2-40B4-BE49-F238E27FC236}">
                <a16:creationId xmlns:a16="http://schemas.microsoft.com/office/drawing/2014/main" id="{95A36A8B-3969-4EA2-92C6-A60F584B1F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289DEE0-2510-4266-8AED-EEBD950A7F21}"/>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322335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34698D-3112-480A-AE79-93CA81A3819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CE14F14-36AF-4CF4-914A-B1CF73E8E87E}"/>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2C5BEF8-DB81-4687-A604-928833AF6B60}"/>
              </a:ext>
            </a:extLst>
          </p:cNvPr>
          <p:cNvSpPr>
            <a:spLocks noGrp="1"/>
          </p:cNvSpPr>
          <p:nvPr>
            <p:ph type="dt" sz="half" idx="10"/>
          </p:nvPr>
        </p:nvSpPr>
        <p:spPr/>
        <p:txBody>
          <a:bodyPr/>
          <a:lstStyle/>
          <a:p>
            <a:fld id="{2D2748FB-68F7-458B-AC5F-08EFF64706B5}" type="datetime1">
              <a:rPr lang="it-IT" smtClean="0"/>
              <a:t>07/11/2018</a:t>
            </a:fld>
            <a:endParaRPr lang="it-IT"/>
          </a:p>
        </p:txBody>
      </p:sp>
      <p:sp>
        <p:nvSpPr>
          <p:cNvPr id="5" name="Segnaposto piè di pagina 4">
            <a:extLst>
              <a:ext uri="{FF2B5EF4-FFF2-40B4-BE49-F238E27FC236}">
                <a16:creationId xmlns:a16="http://schemas.microsoft.com/office/drawing/2014/main" id="{1258767C-326F-483A-A3C2-C426710E91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E90475-3826-4418-9A81-7D4716B589EB}"/>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15923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E4AEEBD-D888-4CC5-9B05-707E12D03A9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8EDF3C7-B667-485B-AC13-9842B2EA0ADF}"/>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E77D31-7F96-4167-9691-181118859DBE}"/>
              </a:ext>
            </a:extLst>
          </p:cNvPr>
          <p:cNvSpPr>
            <a:spLocks noGrp="1"/>
          </p:cNvSpPr>
          <p:nvPr>
            <p:ph type="dt" sz="half" idx="10"/>
          </p:nvPr>
        </p:nvSpPr>
        <p:spPr/>
        <p:txBody>
          <a:bodyPr/>
          <a:lstStyle/>
          <a:p>
            <a:fld id="{09662E75-0884-48E1-9CCB-93F18CF298D0}" type="datetime1">
              <a:rPr lang="it-IT" smtClean="0"/>
              <a:t>07/11/2018</a:t>
            </a:fld>
            <a:endParaRPr lang="it-IT"/>
          </a:p>
        </p:txBody>
      </p:sp>
      <p:sp>
        <p:nvSpPr>
          <p:cNvPr id="5" name="Segnaposto piè di pagina 4">
            <a:extLst>
              <a:ext uri="{FF2B5EF4-FFF2-40B4-BE49-F238E27FC236}">
                <a16:creationId xmlns:a16="http://schemas.microsoft.com/office/drawing/2014/main" id="{6B0E8D78-053D-4EBC-84DC-1ABD813DE1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FDC23ED-C619-413E-90B1-A7C827601856}"/>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140550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F76606-AD1B-4677-9285-25FEAE8F3E6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8EEEB2-D0E0-4E21-B414-F085D4C98354}"/>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B54D5F-BAC7-4F3F-BC29-36BBCFDAEBEF}"/>
              </a:ext>
            </a:extLst>
          </p:cNvPr>
          <p:cNvSpPr>
            <a:spLocks noGrp="1"/>
          </p:cNvSpPr>
          <p:nvPr>
            <p:ph type="dt" sz="half" idx="10"/>
          </p:nvPr>
        </p:nvSpPr>
        <p:spPr/>
        <p:txBody>
          <a:bodyPr/>
          <a:lstStyle/>
          <a:p>
            <a:fld id="{65AB6708-18C4-4E1C-AE69-02BE79DC3E59}" type="datetime1">
              <a:rPr lang="it-IT" smtClean="0"/>
              <a:t>07/11/2018</a:t>
            </a:fld>
            <a:endParaRPr lang="it-IT"/>
          </a:p>
        </p:txBody>
      </p:sp>
      <p:sp>
        <p:nvSpPr>
          <p:cNvPr id="5" name="Segnaposto piè di pagina 4">
            <a:extLst>
              <a:ext uri="{FF2B5EF4-FFF2-40B4-BE49-F238E27FC236}">
                <a16:creationId xmlns:a16="http://schemas.microsoft.com/office/drawing/2014/main" id="{FDDD5AC0-5930-45F4-80B3-31A9D8FF0D3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133820-F5D0-4192-8C2A-B9B2AF2B2A2E}"/>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1364477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0669A5-652A-41FD-8A73-8CDFD287AEA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9225018-6C52-41EA-A86B-C05C0C24F1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8AA248E2-0FC0-400A-98BE-85EA388F5F56}"/>
              </a:ext>
            </a:extLst>
          </p:cNvPr>
          <p:cNvSpPr>
            <a:spLocks noGrp="1"/>
          </p:cNvSpPr>
          <p:nvPr>
            <p:ph type="dt" sz="half" idx="10"/>
          </p:nvPr>
        </p:nvSpPr>
        <p:spPr/>
        <p:txBody>
          <a:bodyPr/>
          <a:lstStyle/>
          <a:p>
            <a:fld id="{DF3B7414-6111-4FBA-B7EC-01BF353A0F08}" type="datetime1">
              <a:rPr lang="it-IT" smtClean="0"/>
              <a:t>07/11/2018</a:t>
            </a:fld>
            <a:endParaRPr lang="it-IT"/>
          </a:p>
        </p:txBody>
      </p:sp>
      <p:sp>
        <p:nvSpPr>
          <p:cNvPr id="5" name="Segnaposto piè di pagina 4">
            <a:extLst>
              <a:ext uri="{FF2B5EF4-FFF2-40B4-BE49-F238E27FC236}">
                <a16:creationId xmlns:a16="http://schemas.microsoft.com/office/drawing/2014/main" id="{A9886062-8167-43EC-B5DD-33C0F7A19E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2EC2BD9-81E2-431F-9539-DB58B926C5E8}"/>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29322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557EE-0B92-460D-AE1F-62D7F02B958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F878060-3490-4882-A206-694B0D3CCBC5}"/>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DD5FD0C-9C5F-48B8-BE13-9EDA7BCF991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C4865DD-708D-43DF-B70C-5EFD6BC31581}"/>
              </a:ext>
            </a:extLst>
          </p:cNvPr>
          <p:cNvSpPr>
            <a:spLocks noGrp="1"/>
          </p:cNvSpPr>
          <p:nvPr>
            <p:ph type="dt" sz="half" idx="10"/>
          </p:nvPr>
        </p:nvSpPr>
        <p:spPr/>
        <p:txBody>
          <a:bodyPr/>
          <a:lstStyle/>
          <a:p>
            <a:fld id="{5CAEE8BC-6E4F-48F0-A1E1-7333D8B4AFCC}" type="datetime1">
              <a:rPr lang="it-IT" smtClean="0"/>
              <a:t>07/11/2018</a:t>
            </a:fld>
            <a:endParaRPr lang="it-IT"/>
          </a:p>
        </p:txBody>
      </p:sp>
      <p:sp>
        <p:nvSpPr>
          <p:cNvPr id="6" name="Segnaposto piè di pagina 5">
            <a:extLst>
              <a:ext uri="{FF2B5EF4-FFF2-40B4-BE49-F238E27FC236}">
                <a16:creationId xmlns:a16="http://schemas.microsoft.com/office/drawing/2014/main" id="{D60B3937-0D0B-40E3-AF4D-38F73C23426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19A3332-3B71-4A14-8AE8-89949DC91658}"/>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236527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8DDFBA-8FAD-49C2-9E66-630B58AD10E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1E9A5F6-B3D1-47F6-A5CB-C0802B4E8E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BC675CD0-25A1-418C-AE59-4A6C7F1789BB}"/>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B16404-0FB7-4D62-ACD9-ED057E6AC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2AF48AC9-C663-406F-A35C-A56D72DE1F8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51D20F5-7BC7-4BE3-B761-7AE67C1718BF}"/>
              </a:ext>
            </a:extLst>
          </p:cNvPr>
          <p:cNvSpPr>
            <a:spLocks noGrp="1"/>
          </p:cNvSpPr>
          <p:nvPr>
            <p:ph type="dt" sz="half" idx="10"/>
          </p:nvPr>
        </p:nvSpPr>
        <p:spPr/>
        <p:txBody>
          <a:bodyPr/>
          <a:lstStyle/>
          <a:p>
            <a:fld id="{E2BF2F63-6D25-4FE6-A72A-1787A5F7CC72}" type="datetime1">
              <a:rPr lang="it-IT" smtClean="0"/>
              <a:t>07/11/2018</a:t>
            </a:fld>
            <a:endParaRPr lang="it-IT"/>
          </a:p>
        </p:txBody>
      </p:sp>
      <p:sp>
        <p:nvSpPr>
          <p:cNvPr id="8" name="Segnaposto piè di pagina 7">
            <a:extLst>
              <a:ext uri="{FF2B5EF4-FFF2-40B4-BE49-F238E27FC236}">
                <a16:creationId xmlns:a16="http://schemas.microsoft.com/office/drawing/2014/main" id="{16D0D715-C549-4E28-8BEF-1598DE2141B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C742BA5-EB1E-4C2B-AF26-CD9107192AA1}"/>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198583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CBD539-FB29-40F2-A302-8111CF5A6F8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2DF96F5-8D21-49FC-8D64-A79BEBE719F5}"/>
              </a:ext>
            </a:extLst>
          </p:cNvPr>
          <p:cNvSpPr>
            <a:spLocks noGrp="1"/>
          </p:cNvSpPr>
          <p:nvPr>
            <p:ph type="dt" sz="half" idx="10"/>
          </p:nvPr>
        </p:nvSpPr>
        <p:spPr/>
        <p:txBody>
          <a:bodyPr/>
          <a:lstStyle/>
          <a:p>
            <a:fld id="{03B2E4B9-CB34-4C1E-A8A1-1DA8E49EEBB4}" type="datetime1">
              <a:rPr lang="it-IT" smtClean="0"/>
              <a:t>07/11/2018</a:t>
            </a:fld>
            <a:endParaRPr lang="it-IT"/>
          </a:p>
        </p:txBody>
      </p:sp>
      <p:sp>
        <p:nvSpPr>
          <p:cNvPr id="4" name="Segnaposto piè di pagina 3">
            <a:extLst>
              <a:ext uri="{FF2B5EF4-FFF2-40B4-BE49-F238E27FC236}">
                <a16:creationId xmlns:a16="http://schemas.microsoft.com/office/drawing/2014/main" id="{35E68EEE-1F90-4517-A7DE-66E9F43FD6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730D652-A38C-47C5-B4BE-4D014C61271A}"/>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166083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C745165-8079-472D-98F1-605A3B9862E1}"/>
              </a:ext>
            </a:extLst>
          </p:cNvPr>
          <p:cNvSpPr>
            <a:spLocks noGrp="1"/>
          </p:cNvSpPr>
          <p:nvPr>
            <p:ph type="dt" sz="half" idx="10"/>
          </p:nvPr>
        </p:nvSpPr>
        <p:spPr/>
        <p:txBody>
          <a:bodyPr/>
          <a:lstStyle/>
          <a:p>
            <a:fld id="{1BE43812-6EE5-454B-961C-98002C036B10}" type="datetime1">
              <a:rPr lang="it-IT" smtClean="0"/>
              <a:t>07/11/2018</a:t>
            </a:fld>
            <a:endParaRPr lang="it-IT"/>
          </a:p>
        </p:txBody>
      </p:sp>
      <p:sp>
        <p:nvSpPr>
          <p:cNvPr id="3" name="Segnaposto piè di pagina 2">
            <a:extLst>
              <a:ext uri="{FF2B5EF4-FFF2-40B4-BE49-F238E27FC236}">
                <a16:creationId xmlns:a16="http://schemas.microsoft.com/office/drawing/2014/main" id="{ED3324B3-215F-43C3-BD97-576BBD545FE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C6F30ED-9781-47F0-A206-F9C23C3175EA}"/>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267734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8E3E74-1EE5-4734-9EED-A37B5FE1D15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F066850-6E5C-4511-8319-4477610C93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29369B75-E26C-4F6A-B7E5-AC3EE71090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DFE488AF-AC91-40A1-8D7C-EE18FD379700}"/>
              </a:ext>
            </a:extLst>
          </p:cNvPr>
          <p:cNvSpPr>
            <a:spLocks noGrp="1"/>
          </p:cNvSpPr>
          <p:nvPr>
            <p:ph type="dt" sz="half" idx="10"/>
          </p:nvPr>
        </p:nvSpPr>
        <p:spPr/>
        <p:txBody>
          <a:bodyPr/>
          <a:lstStyle/>
          <a:p>
            <a:fld id="{F7151C18-647E-4A98-9840-74CAE2B999C9}" type="datetime1">
              <a:rPr lang="it-IT" smtClean="0"/>
              <a:t>07/11/2018</a:t>
            </a:fld>
            <a:endParaRPr lang="it-IT"/>
          </a:p>
        </p:txBody>
      </p:sp>
      <p:sp>
        <p:nvSpPr>
          <p:cNvPr id="6" name="Segnaposto piè di pagina 5">
            <a:extLst>
              <a:ext uri="{FF2B5EF4-FFF2-40B4-BE49-F238E27FC236}">
                <a16:creationId xmlns:a16="http://schemas.microsoft.com/office/drawing/2014/main" id="{86975931-1CB9-4673-8FA6-E589A6746AA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82DB76D-87EC-460E-A13A-C823A5FD9550}"/>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368720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03992A-5E7B-459B-A65F-0F8FB241E42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8AFB97F-88E5-49EA-8D14-D8040734F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EB366DC-47C4-4BEA-A19C-F84B932B9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8E90631-445C-4058-80EA-B9B005F22E2C}"/>
              </a:ext>
            </a:extLst>
          </p:cNvPr>
          <p:cNvSpPr>
            <a:spLocks noGrp="1"/>
          </p:cNvSpPr>
          <p:nvPr>
            <p:ph type="dt" sz="half" idx="10"/>
          </p:nvPr>
        </p:nvSpPr>
        <p:spPr/>
        <p:txBody>
          <a:bodyPr/>
          <a:lstStyle/>
          <a:p>
            <a:fld id="{CBBAAF8A-E05B-4472-9680-16F7826FCE49}" type="datetime1">
              <a:rPr lang="it-IT" smtClean="0"/>
              <a:t>07/11/2018</a:t>
            </a:fld>
            <a:endParaRPr lang="it-IT"/>
          </a:p>
        </p:txBody>
      </p:sp>
      <p:sp>
        <p:nvSpPr>
          <p:cNvPr id="6" name="Segnaposto piè di pagina 5">
            <a:extLst>
              <a:ext uri="{FF2B5EF4-FFF2-40B4-BE49-F238E27FC236}">
                <a16:creationId xmlns:a16="http://schemas.microsoft.com/office/drawing/2014/main" id="{6FB7D5E9-C677-4333-9FCE-44F57C6D500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43C125F-D317-41AC-8966-83559DB5E0FA}"/>
              </a:ext>
            </a:extLst>
          </p:cNvPr>
          <p:cNvSpPr>
            <a:spLocks noGrp="1"/>
          </p:cNvSpPr>
          <p:nvPr>
            <p:ph type="sldNum" sz="quarter" idx="12"/>
          </p:nvPr>
        </p:nvSpPr>
        <p:spPr/>
        <p:txBody>
          <a:bodyPr/>
          <a:lstStyle/>
          <a:p>
            <a:fld id="{3EDAC971-F90F-4E60-9A78-A2C1BD38E19E}" type="slidenum">
              <a:rPr lang="it-IT" smtClean="0"/>
              <a:t>‹N›</a:t>
            </a:fld>
            <a:endParaRPr lang="it-IT"/>
          </a:p>
        </p:txBody>
      </p:sp>
    </p:spTree>
    <p:extLst>
      <p:ext uri="{BB962C8B-B14F-4D97-AF65-F5344CB8AC3E}">
        <p14:creationId xmlns:p14="http://schemas.microsoft.com/office/powerpoint/2010/main" val="84397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rgbClr val="B7D3ED"/>
            </a:gs>
            <a:gs pos="73687">
              <a:srgbClr val="B8D4ED"/>
            </a:gs>
            <a:gs pos="73375">
              <a:srgbClr val="BAD5EE"/>
            </a:gs>
            <a:gs pos="72750">
              <a:srgbClr val="BED7EF"/>
            </a:gs>
            <a:gs pos="71500">
              <a:srgbClr val="C6DCF1"/>
            </a:gs>
            <a:gs pos="69000">
              <a:srgbClr val="D6E6F5"/>
            </a:gs>
            <a:gs pos="6400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8259E02-8E3C-49B4-8875-C7D0AB7197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9150836-E52C-4D5E-9F5B-618005C62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0DB243-1FDB-4151-A067-21F57BDE81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40EC5-A394-4857-AB87-EDAAA26EAA67}" type="datetime1">
              <a:rPr lang="it-IT" smtClean="0"/>
              <a:t>07/11/2018</a:t>
            </a:fld>
            <a:endParaRPr lang="it-IT"/>
          </a:p>
        </p:txBody>
      </p:sp>
      <p:sp>
        <p:nvSpPr>
          <p:cNvPr id="5" name="Segnaposto piè di pagina 4">
            <a:extLst>
              <a:ext uri="{FF2B5EF4-FFF2-40B4-BE49-F238E27FC236}">
                <a16:creationId xmlns:a16="http://schemas.microsoft.com/office/drawing/2014/main" id="{AB8F68E0-4731-4693-8528-5BC764F31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7CE0D7C-3889-4E32-A0AD-8FD83F4DF4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AC971-F90F-4E60-9A78-A2C1BD38E19E}" type="slidenum">
              <a:rPr lang="it-IT" smtClean="0"/>
              <a:t>‹N›</a:t>
            </a:fld>
            <a:endParaRPr lang="it-IT"/>
          </a:p>
        </p:txBody>
      </p:sp>
    </p:spTree>
    <p:extLst>
      <p:ext uri="{BB962C8B-B14F-4D97-AF65-F5344CB8AC3E}">
        <p14:creationId xmlns:p14="http://schemas.microsoft.com/office/powerpoint/2010/main" val="32655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C225F063-1DB8-4050-8806-7BF3DAF020C6}"/>
              </a:ext>
            </a:extLst>
          </p:cNvPr>
          <p:cNvSpPr>
            <a:spLocks noGrp="1"/>
          </p:cNvSpPr>
          <p:nvPr>
            <p:ph type="title"/>
          </p:nvPr>
        </p:nvSpPr>
        <p:spPr>
          <a:xfrm>
            <a:off x="1524000" y="2245809"/>
            <a:ext cx="9144000" cy="1564716"/>
          </a:xfrm>
        </p:spPr>
        <p:txBody>
          <a:bodyPr vert="horz" lIns="91440" tIns="45720" rIns="91440" bIns="45720" rtlCol="0" anchor="b">
            <a:normAutofit fontScale="90000"/>
          </a:bodyPr>
          <a:lstStyle/>
          <a:p>
            <a:pPr algn="ctr"/>
            <a:r>
              <a:rPr lang="it-IT" sz="4000" u="sng" dirty="0">
                <a:solidFill>
                  <a:srgbClr val="4472C4">
                    <a:lumMod val="50000"/>
                  </a:srgbClr>
                </a:solidFill>
                <a:effectLst>
                  <a:outerShdw blurRad="38100" dist="38100" dir="2700000" algn="tl">
                    <a:srgbClr val="000000"/>
                  </a:outerShdw>
                </a:effectLst>
                <a:latin typeface="Tahoma" panose="020B0604030504040204" pitchFamily="34" charset="0"/>
                <a:cs typeface="Times New Roman" panose="02020603050405020304" pitchFamily="18" charset="0"/>
              </a:rPr>
              <a:t>IL REGOLAMENTO EUROPEO SULLA PRIVACY</a:t>
            </a:r>
            <a:br>
              <a:rPr lang="it-IT" sz="4000" b="1" dirty="0">
                <a:solidFill>
                  <a:srgbClr val="4472C4">
                    <a:lumMod val="50000"/>
                  </a:srgbClr>
                </a:solidFill>
                <a:effectLst>
                  <a:outerShdw blurRad="38100" dist="38100" dir="2700000" algn="tl">
                    <a:srgbClr val="C0C0C0"/>
                  </a:outerShdw>
                </a:effectLst>
                <a:latin typeface="Tahoma" panose="020B0604030504040204" pitchFamily="34" charset="0"/>
              </a:rPr>
            </a:br>
            <a:r>
              <a:rPr lang="it-IT" sz="4000" u="sng" dirty="0">
                <a:solidFill>
                  <a:srgbClr val="4472C4">
                    <a:lumMod val="50000"/>
                  </a:srgbClr>
                </a:solidFill>
                <a:effectLst>
                  <a:outerShdw blurRad="38100" dist="38100" dir="2700000" algn="tl">
                    <a:srgbClr val="000000"/>
                  </a:outerShdw>
                </a:effectLst>
                <a:latin typeface="Tahoma" panose="020B0604030504040204" pitchFamily="34" charset="0"/>
                <a:cs typeface="Times New Roman" panose="02020603050405020304" pitchFamily="18" charset="0"/>
              </a:rPr>
              <a:t>G.D.P.R.</a:t>
            </a:r>
            <a:r>
              <a:rPr lang="it-IT" sz="4000" b="1" dirty="0">
                <a:solidFill>
                  <a:srgbClr val="4472C4">
                    <a:lumMod val="50000"/>
                  </a:srgbClr>
                </a:solidFill>
                <a:effectLst>
                  <a:outerShdw blurRad="38100" dist="38100" dir="2700000" algn="tl">
                    <a:srgbClr val="C0C0C0"/>
                  </a:outerShdw>
                </a:effectLst>
                <a:latin typeface="Tahoma" panose="020B0604030504040204" pitchFamily="34" charset="0"/>
              </a:rPr>
              <a:t> </a:t>
            </a:r>
            <a:r>
              <a:rPr lang="it-IT" sz="4000" u="sng" dirty="0">
                <a:solidFill>
                  <a:srgbClr val="4472C4">
                    <a:lumMod val="50000"/>
                  </a:srgbClr>
                </a:solidFill>
                <a:effectLst>
                  <a:outerShdw blurRad="38100" dist="38100" dir="2700000" algn="tl">
                    <a:srgbClr val="000000"/>
                  </a:outerShdw>
                </a:effectLst>
                <a:latin typeface="Tahoma" panose="020B0604030504040204" pitchFamily="34" charset="0"/>
                <a:cs typeface="Times New Roman" panose="02020603050405020304" pitchFamily="18" charset="0"/>
              </a:rPr>
              <a:t>679/2016</a:t>
            </a:r>
            <a:endParaRPr lang="en-US" sz="4800" kern="1200" dirty="0">
              <a:solidFill>
                <a:schemeClr val="tx1"/>
              </a:solidFill>
              <a:latin typeface="+mj-lt"/>
              <a:ea typeface="+mj-ea"/>
              <a:cs typeface="+mj-cs"/>
            </a:endParaRPr>
          </a:p>
        </p:txBody>
      </p:sp>
      <p:sp>
        <p:nvSpPr>
          <p:cNvPr id="4" name="Segnaposto testo 3">
            <a:extLst>
              <a:ext uri="{FF2B5EF4-FFF2-40B4-BE49-F238E27FC236}">
                <a16:creationId xmlns:a16="http://schemas.microsoft.com/office/drawing/2014/main" id="{471827AB-B685-4E82-8186-0989C5CBF749}"/>
              </a:ext>
            </a:extLst>
          </p:cNvPr>
          <p:cNvSpPr>
            <a:spLocks noGrp="1"/>
          </p:cNvSpPr>
          <p:nvPr>
            <p:ph type="body" idx="1"/>
          </p:nvPr>
        </p:nvSpPr>
        <p:spPr>
          <a:xfrm>
            <a:off x="1524000" y="3995530"/>
            <a:ext cx="9144000" cy="864705"/>
          </a:xfrm>
        </p:spPr>
        <p:txBody>
          <a:bodyPr vert="horz" lIns="91440" tIns="45720" rIns="91440" bIns="45720" rtlCol="0">
            <a:normAutofit fontScale="25000" lnSpcReduction="20000"/>
          </a:bodyPr>
          <a:lstStyle/>
          <a:p>
            <a:pPr lvl="0">
              <a:lnSpc>
                <a:spcPct val="120000"/>
              </a:lnSpc>
              <a:spcBef>
                <a:spcPts val="0"/>
              </a:spcBef>
              <a:defRPr/>
            </a:pPr>
            <a:r>
              <a:rPr lang="it-IT" altLang="it-IT" sz="8000" dirty="0">
                <a:solidFill>
                  <a:srgbClr val="000066"/>
                </a:solidFill>
                <a:effectLst>
                  <a:outerShdw blurRad="38100" dist="38100" dir="2700000" algn="tl">
                    <a:srgbClr val="C0C0C0"/>
                  </a:outerShdw>
                </a:effectLst>
                <a:latin typeface="Tahoma" panose="020B0604030504040204" pitchFamily="34" charset="0"/>
                <a:cs typeface="Arial" panose="020B0604020202020204" pitchFamily="34" charset="0"/>
              </a:rPr>
              <a:t>       Dott.ssa Simona Persi - Legal Privacy </a:t>
            </a:r>
            <a:r>
              <a:rPr lang="it-IT" altLang="it-IT" sz="8000" dirty="0" err="1">
                <a:solidFill>
                  <a:srgbClr val="000066"/>
                </a:solidFill>
                <a:effectLst>
                  <a:outerShdw blurRad="38100" dist="38100" dir="2700000" algn="tl">
                    <a:srgbClr val="C0C0C0"/>
                  </a:outerShdw>
                </a:effectLst>
                <a:latin typeface="Tahoma" panose="020B0604030504040204" pitchFamily="34" charset="0"/>
                <a:cs typeface="Arial" panose="020B0604020202020204" pitchFamily="34" charset="0"/>
              </a:rPr>
              <a:t>Specialist</a:t>
            </a:r>
            <a:r>
              <a:rPr lang="it-IT" altLang="it-IT" sz="8000" dirty="0">
                <a:solidFill>
                  <a:srgbClr val="000066"/>
                </a:solidFill>
                <a:effectLst>
                  <a:outerShdw blurRad="38100" dist="38100" dir="2700000" algn="tl">
                    <a:srgbClr val="C0C0C0"/>
                  </a:outerShdw>
                </a:effectLst>
                <a:latin typeface="Tahoma" panose="020B0604030504040204" pitchFamily="34" charset="0"/>
                <a:cs typeface="Arial" panose="020B0604020202020204" pitchFamily="34" charset="0"/>
              </a:rPr>
              <a:t> - D.P.O. - Legal Consulting</a:t>
            </a:r>
          </a:p>
          <a:p>
            <a:pPr lvl="0">
              <a:lnSpc>
                <a:spcPct val="120000"/>
              </a:lnSpc>
              <a:spcBef>
                <a:spcPts val="0"/>
              </a:spcBef>
              <a:defRPr/>
            </a:pPr>
            <a:endParaRPr lang="it-IT" altLang="it-IT" sz="8000" dirty="0">
              <a:solidFill>
                <a:srgbClr val="000066"/>
              </a:solidFill>
              <a:effectLst>
                <a:outerShdw blurRad="38100" dist="38100" dir="2700000" algn="tl">
                  <a:srgbClr val="C0C0C0"/>
                </a:outerShdw>
              </a:effectLst>
              <a:latin typeface="Tahoma" panose="020B0604030504040204" pitchFamily="34" charset="0"/>
              <a:cs typeface="Arial" panose="020B0604020202020204" pitchFamily="34" charset="0"/>
            </a:endParaRPr>
          </a:p>
          <a:p>
            <a:endParaRPr lang="en-US" sz="2000" kern="1200" dirty="0">
              <a:solidFill>
                <a:schemeClr val="tx1"/>
              </a:solidFill>
              <a:latin typeface="+mn-lt"/>
              <a:ea typeface="+mn-ea"/>
              <a:cs typeface="+mn-cs"/>
            </a:endParaRPr>
          </a:p>
        </p:txBody>
      </p:sp>
      <p:sp>
        <p:nvSpPr>
          <p:cNvPr id="14"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5"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516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FD86BD98-A6BB-4D3B-AFD9-96619FDE3A73}"/>
              </a:ext>
            </a:extLst>
          </p:cNvPr>
          <p:cNvSpPr/>
          <p:nvPr/>
        </p:nvSpPr>
        <p:spPr>
          <a:xfrm>
            <a:off x="186088" y="576470"/>
            <a:ext cx="11819823" cy="4019562"/>
          </a:xfrm>
          <a:prstGeom prst="rect">
            <a:avLst/>
          </a:prstGeom>
        </p:spPr>
        <p:txBody>
          <a:bodyPr wrap="square">
            <a:spAutoFit/>
          </a:bodyPr>
          <a:lstStyle/>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 DATI PARTICOLARI (ART. 9)</a:t>
            </a:r>
          </a:p>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Quando è necessario il consenso</a:t>
            </a:r>
          </a:p>
          <a:p>
            <a:pPr algn="just"/>
            <a:endParaRPr 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Il consenso va espresso </a:t>
            </a:r>
            <a:r>
              <a:rPr lang="it-IT" b="1" cap="all"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sempre in forma scritta quando il trattamento riguarda i dati PARTICOLARI</a:t>
            </a:r>
            <a:r>
              <a:rPr lang="it-IT" cap="all" dirty="0">
                <a:latin typeface="Tahoma" panose="020B0604030504040204" pitchFamily="34" charset="0"/>
                <a:ea typeface="Tahoma" panose="020B0604030504040204" pitchFamily="34" charset="0"/>
                <a:cs typeface="Tahoma" panose="020B0604030504040204" pitchFamily="34" charset="0"/>
              </a:rPr>
              <a:t>, cioè quelli che possono rivelare l’origine razziale ed etnica, le convinzioni religiose, filosofiche o di altro genere, le opinioni politiche, l’adesione a partiti, sindacati, organizzazioni o associazioni a carattere religioso, filosofico, politico o sindacale, nonché lo stato di salute e la vita sessuale dell’interessato. Per il trattamento di questi dati, oltre al consenso, è necessaria in alcuni casi anche l’autorizzazione del Garante per la privacy.</a:t>
            </a:r>
          </a:p>
          <a:p>
            <a:endParaRPr lang="it-IT"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44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FD86BD98-A6BB-4D3B-AFD9-96619FDE3A73}"/>
              </a:ext>
            </a:extLst>
          </p:cNvPr>
          <p:cNvSpPr/>
          <p:nvPr/>
        </p:nvSpPr>
        <p:spPr>
          <a:xfrm>
            <a:off x="173255" y="0"/>
            <a:ext cx="11819823" cy="6789551"/>
          </a:xfrm>
          <a:prstGeom prst="rect">
            <a:avLst/>
          </a:prstGeom>
        </p:spPr>
        <p:txBody>
          <a:bodyPr wrap="square">
            <a:spAutoFit/>
          </a:bodyPr>
          <a:lstStyle/>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 DATI PARTICOLARI (ART. 9)</a:t>
            </a:r>
          </a:p>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Quando NON è necessario il consenso</a:t>
            </a:r>
          </a:p>
          <a:p>
            <a:pPr algn="just"/>
            <a:endParaRPr lang="it-IT" cap="all" dirty="0">
              <a:latin typeface="Tahoma" panose="020B0604030504040204" pitchFamily="34" charset="0"/>
              <a:ea typeface="Tahoma" panose="020B0604030504040204" pitchFamily="34" charset="0"/>
              <a:cs typeface="Tahoma" panose="020B0604030504040204" pitchFamily="34" charset="0"/>
            </a:endParaRPr>
          </a:p>
          <a:p>
            <a:pPr marR="0" lvl="0" indent="0" algn="just" fontAlgn="base">
              <a:lnSpc>
                <a:spcPct val="100000"/>
              </a:lnSpc>
              <a:spcBef>
                <a:spcPct val="0"/>
              </a:spcBef>
              <a:spcAft>
                <a:spcPct val="0"/>
              </a:spcAft>
              <a:buClrTx/>
              <a:buSzTx/>
              <a:buFontTx/>
              <a:buNone/>
              <a:tabLst/>
            </a:pPr>
            <a:r>
              <a:rPr lang="it-IT" altLang="it-IT" cap="all" dirty="0">
                <a:latin typeface="Tahoma" panose="020B0604030504040204" pitchFamily="34" charset="0"/>
                <a:ea typeface="Tahoma" panose="020B0604030504040204" pitchFamily="34" charset="0"/>
                <a:cs typeface="Tahoma" panose="020B0604030504040204" pitchFamily="34" charset="0"/>
              </a:rPr>
              <a:t>Ci sono casi in cui è permesso il trattamento dei dati PARTICOLARI senza il consenso dell’interessato. PER ESEMPIO:</a:t>
            </a:r>
          </a:p>
          <a:p>
            <a:pPr marR="0" lvl="0" indent="0" algn="just" fontAlgn="base">
              <a:lnSpc>
                <a:spcPct val="100000"/>
              </a:lnSpc>
              <a:spcBef>
                <a:spcPct val="0"/>
              </a:spcBef>
              <a:spcAft>
                <a:spcPct val="0"/>
              </a:spcAft>
              <a:buClrTx/>
              <a:buSzTx/>
              <a:buFontTx/>
              <a:buNone/>
              <a:tabLst/>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-OBBLIGO DI LEGGE O DIRITTI DEL TITOLARE IN AMTERIA DI LAVORO SICUEREZZA E PROTEZIONE SOCIALE</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-NECESSITA’ DI TUTELARE UN INTERESSE VITALE</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-TRATTAMENTO EFFETTUATO DA FONDAZIONI, ASSOCIAZIONI ENTI NO PROFIT, ASS. SINDACALI SUI DATI DEGLI ISCRITTI</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-DATI RESI MANIFESTATAMENTE PUBBLICI DAGLI INTERESSATI</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-NECESSITA’ DI DIFENDERE O ESERCITARE UN DIRITTO IN SEDE GIUDIZIARIA</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-INTERESSE PUBBLICO</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-FINALITA’ DI CURA </a:t>
            </a:r>
          </a:p>
          <a:p>
            <a:endParaRPr lang="it-IT" dirty="0">
              <a:latin typeface="Tahoma" panose="020B0604030504040204" pitchFamily="34" charset="0"/>
              <a:ea typeface="Tahoma" panose="020B0604030504040204" pitchFamily="34" charset="0"/>
              <a:cs typeface="Tahoma" panose="020B0604030504040204" pitchFamily="34" charset="0"/>
            </a:endParaRPr>
          </a:p>
          <a:p>
            <a:r>
              <a:rPr lang="it-IT" dirty="0">
                <a:latin typeface="Tahoma" panose="020B0604030504040204" pitchFamily="34" charset="0"/>
                <a:ea typeface="Tahoma" panose="020B0604030504040204" pitchFamily="34" charset="0"/>
                <a:cs typeface="Tahoma" panose="020B0604030504040204" pitchFamily="34" charset="0"/>
              </a:rPr>
              <a:t>-FINALITA’ DI ARCHIAVIAZIONE NEL PUBBLICO INTERESSE, RICERCA SCIENTIFICA ECC</a:t>
            </a:r>
          </a:p>
          <a:p>
            <a:endParaRPr lang="it-IT"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808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91D57E7-6BA9-4AF7-89CE-3FAC363A8452}"/>
              </a:ext>
            </a:extLst>
          </p:cNvPr>
          <p:cNvSpPr/>
          <p:nvPr/>
        </p:nvSpPr>
        <p:spPr>
          <a:xfrm>
            <a:off x="496173" y="348526"/>
            <a:ext cx="11199654" cy="4847224"/>
          </a:xfrm>
          <a:prstGeom prst="rect">
            <a:avLst/>
          </a:prstGeom>
        </p:spPr>
        <p:txBody>
          <a:bodyPr wrap="square">
            <a:spAutoFit/>
          </a:bodyPr>
          <a:lstStyle/>
          <a:p>
            <a:pPr algn="ctr">
              <a:spcBef>
                <a:spcPct val="2000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IL PRINCIPIO DI ACCOUNTABILITY</a:t>
            </a:r>
          </a:p>
          <a:p>
            <a:pPr algn="ctr">
              <a:spcBef>
                <a:spcPct val="20000"/>
              </a:spcBef>
              <a:buClr>
                <a:srgbClr val="00FF00"/>
              </a:buClr>
              <a:buSzPct val="80000"/>
              <a:defRPr/>
            </a:pPr>
            <a:endParaRPr lang="it-IT" sz="1700" u="sng" dirty="0">
              <a:effectLst>
                <a:outerShdw blurRad="38100" dist="38100" dir="2700000" algn="tl">
                  <a:srgbClr val="000000"/>
                </a:outerShdw>
              </a:effectLst>
              <a:latin typeface="Tahoma" panose="020B0604030504040204" pitchFamily="34" charset="0"/>
              <a:cs typeface="Times New Roman" panose="02020603050405020304" pitchFamily="18" charset="0"/>
            </a:endParaRPr>
          </a:p>
          <a:p>
            <a:pPr marL="0" lvl="1">
              <a:lnSpc>
                <a:spcPct val="130000"/>
              </a:lnSpc>
              <a:buSzPct val="70000"/>
              <a:defRPr/>
            </a:pPr>
            <a:r>
              <a:rPr lang="it-IT" sz="1700" u="sng" cap="all" dirty="0">
                <a:latin typeface="Tahoma" panose="020B0604030504040204" pitchFamily="34" charset="0"/>
                <a:ea typeface="Tahoma" panose="020B0604030504040204" pitchFamily="34" charset="0"/>
                <a:cs typeface="Tahoma" panose="020B0604030504040204" pitchFamily="34" charset="0"/>
              </a:rPr>
              <a:t>ART. 5 COMMA 2</a:t>
            </a:r>
            <a:r>
              <a:rPr lang="it-IT" sz="1700" cap="all" dirty="0">
                <a:latin typeface="Tahoma" panose="020B0604030504040204" pitchFamily="34" charset="0"/>
                <a:ea typeface="Tahoma" panose="020B0604030504040204" pitchFamily="34" charset="0"/>
                <a:cs typeface="Tahoma" panose="020B0604030504040204" pitchFamily="34" charset="0"/>
              </a:rPr>
              <a:t>: </a:t>
            </a:r>
            <a:r>
              <a:rPr lang="it-IT" sz="1700" i="1" cap="all" dirty="0">
                <a:latin typeface="Tahoma" panose="020B0604030504040204" pitchFamily="34" charset="0"/>
                <a:ea typeface="Tahoma" panose="020B0604030504040204" pitchFamily="34" charset="0"/>
                <a:cs typeface="Tahoma" panose="020B0604030504040204" pitchFamily="34" charset="0"/>
              </a:rPr>
              <a:t>IL TITOLARE è COMPETENTE DEL RISPETTO DEL PARAGRAFO 1 (PRINCIPI) ED è IN GRADO DI COMPROVARLO</a:t>
            </a:r>
            <a:r>
              <a:rPr lang="it-IT" sz="1700" cap="all" dirty="0">
                <a:latin typeface="Tahoma" panose="020B0604030504040204" pitchFamily="34" charset="0"/>
                <a:ea typeface="Tahoma" panose="020B0604030504040204" pitchFamily="34" charset="0"/>
                <a:cs typeface="Tahoma" panose="020B0604030504040204" pitchFamily="34" charset="0"/>
              </a:rPr>
              <a:t>.</a:t>
            </a:r>
          </a:p>
          <a:p>
            <a:pPr marL="0" lvl="1" algn="just">
              <a:lnSpc>
                <a:spcPct val="130000"/>
              </a:lnSpc>
              <a:buSzPct val="70000"/>
              <a:defRPr/>
            </a:pPr>
            <a:r>
              <a:rPr lang="it-IT" sz="1700" cap="all" dirty="0">
                <a:latin typeface="Tahoma" panose="020B0604030504040204" pitchFamily="34" charset="0"/>
                <a:ea typeface="Tahoma" panose="020B0604030504040204" pitchFamily="34" charset="0"/>
                <a:cs typeface="Tahoma" panose="020B0604030504040204" pitchFamily="34" charset="0"/>
              </a:rPr>
              <a:t>CONSIDERANDO 74: </a:t>
            </a:r>
            <a:r>
              <a:rPr lang="it-IT" sz="1700" i="1" cap="all" dirty="0">
                <a:latin typeface="Tahoma" panose="020B0604030504040204" pitchFamily="34" charset="0"/>
                <a:ea typeface="Tahoma" panose="020B0604030504040204" pitchFamily="34" charset="0"/>
                <a:cs typeface="Tahoma" panose="020B0604030504040204" pitchFamily="34" charset="0"/>
              </a:rPr>
              <a:t>IL TITOLARE DEL TRATTAMENTO DOVREBBE ESSERE TENUTO A METTERE IN ATTO MISURE ADEGUATE ED EFFICACI ED ESSERE IN GRADO DI DIMOSTRARE LA </a:t>
            </a:r>
            <a:r>
              <a:rPr lang="it-IT" sz="1700" i="1" cap="all" dirty="0" err="1">
                <a:latin typeface="Tahoma" panose="020B0604030504040204" pitchFamily="34" charset="0"/>
                <a:ea typeface="Tahoma" panose="020B0604030504040204" pitchFamily="34" charset="0"/>
                <a:cs typeface="Tahoma" panose="020B0604030504040204" pitchFamily="34" charset="0"/>
              </a:rPr>
              <a:t>CONFORMITà</a:t>
            </a:r>
            <a:r>
              <a:rPr lang="it-IT" sz="1700" i="1" cap="all" dirty="0">
                <a:latin typeface="Tahoma" panose="020B0604030504040204" pitchFamily="34" charset="0"/>
                <a:ea typeface="Tahoma" panose="020B0604030504040204" pitchFamily="34" charset="0"/>
                <a:cs typeface="Tahoma" panose="020B0604030504040204" pitchFamily="34" charset="0"/>
              </a:rPr>
              <a:t> DELLE </a:t>
            </a:r>
            <a:r>
              <a:rPr lang="it-IT" sz="1700" i="1" cap="all" dirty="0" err="1">
                <a:latin typeface="Tahoma" panose="020B0604030504040204" pitchFamily="34" charset="0"/>
                <a:ea typeface="Tahoma" panose="020B0604030504040204" pitchFamily="34" charset="0"/>
                <a:cs typeface="Tahoma" panose="020B0604030504040204" pitchFamily="34" charset="0"/>
              </a:rPr>
              <a:t>ATTIVITà</a:t>
            </a:r>
            <a:r>
              <a:rPr lang="it-IT" sz="1700" i="1" cap="all" dirty="0">
                <a:latin typeface="Tahoma" panose="020B0604030504040204" pitchFamily="34" charset="0"/>
                <a:ea typeface="Tahoma" panose="020B0604030504040204" pitchFamily="34" charset="0"/>
                <a:cs typeface="Tahoma" panose="020B0604030504040204" pitchFamily="34" charset="0"/>
              </a:rPr>
              <a:t> DI TRATTAMENTO CON IL PRESENTE REGOLAMENTO, COMPRESA L’EFFICACIA DELLE MISURE. TALI MISURE DOVREBBERO TENER CONTO DELLA NATURA, DELL’AMBITO DI APPLICAZIONE, DEL CONTESTO E DELLE </a:t>
            </a:r>
            <a:r>
              <a:rPr lang="it-IT" sz="1700" i="1" cap="all" dirty="0" err="1">
                <a:latin typeface="Tahoma" panose="020B0604030504040204" pitchFamily="34" charset="0"/>
                <a:ea typeface="Tahoma" panose="020B0604030504040204" pitchFamily="34" charset="0"/>
                <a:cs typeface="Tahoma" panose="020B0604030504040204" pitchFamily="34" charset="0"/>
              </a:rPr>
              <a:t>FINALITà</a:t>
            </a:r>
            <a:r>
              <a:rPr lang="it-IT" sz="1700" i="1" cap="all" dirty="0">
                <a:latin typeface="Tahoma" panose="020B0604030504040204" pitchFamily="34" charset="0"/>
                <a:ea typeface="Tahoma" panose="020B0604030504040204" pitchFamily="34" charset="0"/>
                <a:cs typeface="Tahoma" panose="020B0604030504040204" pitchFamily="34" charset="0"/>
              </a:rPr>
              <a:t> DEL TRATTAMENTO, nonché DEL RISCHIO PER I DIRITTI E LE </a:t>
            </a:r>
            <a:r>
              <a:rPr lang="it-IT" sz="1700" i="1" cap="all" dirty="0" err="1">
                <a:latin typeface="Tahoma" panose="020B0604030504040204" pitchFamily="34" charset="0"/>
                <a:ea typeface="Tahoma" panose="020B0604030504040204" pitchFamily="34" charset="0"/>
                <a:cs typeface="Tahoma" panose="020B0604030504040204" pitchFamily="34" charset="0"/>
              </a:rPr>
              <a:t>LIBERTà</a:t>
            </a:r>
            <a:r>
              <a:rPr lang="it-IT" sz="1700" i="1" cap="all" dirty="0">
                <a:latin typeface="Tahoma" panose="020B0604030504040204" pitchFamily="34" charset="0"/>
                <a:ea typeface="Tahoma" panose="020B0604030504040204" pitchFamily="34" charset="0"/>
                <a:cs typeface="Tahoma" panose="020B0604030504040204" pitchFamily="34" charset="0"/>
              </a:rPr>
              <a:t> DELLE PERSONE FISICHE.</a:t>
            </a:r>
          </a:p>
          <a:p>
            <a:pPr marL="0" lvl="1" algn="just">
              <a:lnSpc>
                <a:spcPct val="130000"/>
              </a:lnSpc>
              <a:buSzPct val="70000"/>
              <a:defRPr/>
            </a:pPr>
            <a:r>
              <a:rPr lang="it-IT" sz="1700" cap="all" dirty="0">
                <a:latin typeface="Tahoma" panose="020B0604030504040204" pitchFamily="34" charset="0"/>
                <a:ea typeface="Tahoma" panose="020B0604030504040204" pitchFamily="34" charset="0"/>
                <a:cs typeface="Tahoma" panose="020B0604030504040204" pitchFamily="34" charset="0"/>
              </a:rPr>
              <a:t> dati sono trattati sotto la responsabilità del titolare che assicura e comprova, per ciascuna operazione, la conformità alle disposizioni del regolamento</a:t>
            </a:r>
          </a:p>
          <a:p>
            <a:pPr marL="0" lvl="1">
              <a:lnSpc>
                <a:spcPct val="130000"/>
              </a:lnSpc>
              <a:buSzPct val="70000"/>
              <a:defRPr/>
            </a:pPr>
            <a:r>
              <a:rPr lang="it-IT" altLang="it-IT" sz="1700" u="sng" cap="all" dirty="0">
                <a:latin typeface="Tahoma" panose="020B0604030504040204" pitchFamily="34" charset="0"/>
                <a:ea typeface="Tahoma" panose="020B0604030504040204" pitchFamily="34" charset="0"/>
                <a:cs typeface="Tahoma" panose="020B0604030504040204" pitchFamily="34" charset="0"/>
              </a:rPr>
              <a:t>CONSEGUENZE</a:t>
            </a:r>
            <a:r>
              <a:rPr lang="it-IT" altLang="it-IT" sz="1700" cap="all" dirty="0">
                <a:latin typeface="Tahoma" panose="020B0604030504040204" pitchFamily="34" charset="0"/>
                <a:ea typeface="Tahoma" panose="020B0604030504040204" pitchFamily="34" charset="0"/>
                <a:cs typeface="Tahoma" panose="020B0604030504040204" pitchFamily="34" charset="0"/>
              </a:rPr>
              <a:t>: </a:t>
            </a:r>
          </a:p>
          <a:p>
            <a:pPr marL="0" lvl="1">
              <a:lnSpc>
                <a:spcPct val="130000"/>
              </a:lnSpc>
              <a:buSzPct val="70000"/>
              <a:defRPr/>
            </a:pPr>
            <a:r>
              <a:rPr lang="it-IT" altLang="it-IT" sz="1700" cap="all" dirty="0">
                <a:latin typeface="Tahoma" panose="020B0604030504040204" pitchFamily="34" charset="0"/>
                <a:ea typeface="Tahoma" panose="020B0604030504040204" pitchFamily="34" charset="0"/>
                <a:cs typeface="Tahoma" panose="020B0604030504040204" pitchFamily="34" charset="0"/>
              </a:rPr>
              <a:t>Il titolare ha l’obbligo di dimostrare la «</a:t>
            </a:r>
            <a:r>
              <a:rPr lang="it-IT" altLang="it-IT" sz="1700" cap="all" dirty="0" err="1">
                <a:latin typeface="Tahoma" panose="020B0604030504040204" pitchFamily="34" charset="0"/>
                <a:ea typeface="Tahoma" panose="020B0604030504040204" pitchFamily="34" charset="0"/>
                <a:cs typeface="Tahoma" panose="020B0604030504040204" pitchFamily="34" charset="0"/>
              </a:rPr>
              <a:t>compliance</a:t>
            </a:r>
            <a:r>
              <a:rPr lang="it-IT" altLang="it-IT" sz="1700" cap="all" dirty="0">
                <a:latin typeface="Tahoma" panose="020B0604030504040204" pitchFamily="34" charset="0"/>
                <a:ea typeface="Tahoma" panose="020B0604030504040204" pitchFamily="34" charset="0"/>
                <a:cs typeface="Tahoma" panose="020B0604030504040204" pitchFamily="34" charset="0"/>
              </a:rPr>
              <a:t>» anche mediante l’adozione di politiche interne e meccanismi per garantire IL rispetto DEL G.D.P.R. </a:t>
            </a:r>
          </a:p>
        </p:txBody>
      </p:sp>
    </p:spTree>
    <p:extLst>
      <p:ext uri="{BB962C8B-B14F-4D97-AF65-F5344CB8AC3E}">
        <p14:creationId xmlns:p14="http://schemas.microsoft.com/office/powerpoint/2010/main" val="244908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91D57E7-6BA9-4AF7-89CE-3FAC363A8452}"/>
              </a:ext>
            </a:extLst>
          </p:cNvPr>
          <p:cNvSpPr/>
          <p:nvPr/>
        </p:nvSpPr>
        <p:spPr>
          <a:xfrm>
            <a:off x="496173" y="348526"/>
            <a:ext cx="11199654" cy="6489469"/>
          </a:xfrm>
          <a:prstGeom prst="rect">
            <a:avLst/>
          </a:prstGeom>
        </p:spPr>
        <p:txBody>
          <a:bodyPr wrap="square">
            <a:spAutoFit/>
          </a:bodyPr>
          <a:lstStyle/>
          <a:p>
            <a:pPr algn="ctr">
              <a:spcBef>
                <a:spcPct val="2000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LA PRIVACY BY DESIGN E BY DEFAULT – LE MISURE DI SICUREZZA</a:t>
            </a:r>
          </a:p>
          <a:p>
            <a:pPr algn="ctr">
              <a:spcBef>
                <a:spcPct val="20000"/>
              </a:spcBef>
              <a:buClr>
                <a:srgbClr val="00FF00"/>
              </a:buClr>
              <a:buSzPct val="80000"/>
              <a:defRPr/>
            </a:pPr>
            <a:endParaRPr lang="it-IT" sz="1700" u="sng" dirty="0">
              <a:effectLst>
                <a:outerShdw blurRad="38100" dist="38100" dir="2700000" algn="tl">
                  <a:srgbClr val="000000"/>
                </a:outerShdw>
              </a:effectLst>
              <a:latin typeface="Tahoma" panose="020B0604030504040204" pitchFamily="34" charset="0"/>
              <a:cs typeface="Times New Roman" panose="02020603050405020304" pitchFamily="18" charset="0"/>
            </a:endParaRPr>
          </a:p>
          <a:p>
            <a:pPr marL="0" lvl="1">
              <a:lnSpc>
                <a:spcPct val="130000"/>
              </a:lnSpc>
              <a:buSzPct val="70000"/>
              <a:defRPr/>
            </a:pPr>
            <a:r>
              <a:rPr lang="it-IT" sz="1700" u="sng" cap="all" dirty="0">
                <a:latin typeface="Tahoma" panose="020B0604030504040204" pitchFamily="34" charset="0"/>
                <a:ea typeface="Tahoma" panose="020B0604030504040204" pitchFamily="34" charset="0"/>
                <a:cs typeface="Tahoma" panose="020B0604030504040204" pitchFamily="34" charset="0"/>
              </a:rPr>
              <a:t>ART. 25:</a:t>
            </a:r>
            <a:endParaRPr lang="it-IT" i="1" dirty="0"/>
          </a:p>
          <a:p>
            <a:pPr marL="0" lvl="1" algn="just">
              <a:lnSpc>
                <a:spcPct val="130000"/>
              </a:lnSpc>
              <a:buSzPct val="70000"/>
              <a:defRPr/>
            </a:pPr>
            <a:r>
              <a:rPr lang="it-IT" sz="1400" i="1" dirty="0"/>
              <a:t>1.Tenendo conto dello stato dell'arte e dei costi di attuazione, nonché della natura, dell'ambito di applicazione, del contesto e delle finalità del trattamento, come anche dei rischi aventi probabilità e gravità diverse per i diritti e le libertà delle persone fisiche costituiti dal trattamento, </a:t>
            </a:r>
            <a:r>
              <a:rPr lang="it-IT" sz="1400" b="1" i="1" u="sng" dirty="0"/>
              <a:t>sia al momento di determinare i mezzi del trattamento </a:t>
            </a:r>
            <a:r>
              <a:rPr lang="it-IT" sz="1400" i="1" dirty="0"/>
              <a:t>sia all'atto del trattamento stesso il titolare del trattamento mette in atto misure tecniche e organizzative adeguate, ……………………….al fine di soddisfare i requisiti del presente regolamento e tutelare i diritti degli interessati. </a:t>
            </a:r>
            <a:br>
              <a:rPr lang="it-IT" sz="1400" dirty="0"/>
            </a:br>
            <a:r>
              <a:rPr lang="it-IT" sz="1400" i="1" dirty="0"/>
              <a:t>2.Il titolare del trattamento mette in atto misure tecniche e organizzative adeguate per garantire che siano trattati, per impostazione predefinita, solo i dati personali necessari per ogni specifica finalità del trattamento……..</a:t>
            </a:r>
            <a:endParaRPr lang="it-IT" sz="1400" u="sng" cap="all" dirty="0">
              <a:latin typeface="Tahoma" panose="020B0604030504040204" pitchFamily="34" charset="0"/>
              <a:ea typeface="Tahoma" panose="020B0604030504040204" pitchFamily="34" charset="0"/>
              <a:cs typeface="Tahoma" panose="020B0604030504040204" pitchFamily="34" charset="0"/>
            </a:endParaRPr>
          </a:p>
          <a:p>
            <a:pPr marL="0" lvl="1">
              <a:lnSpc>
                <a:spcPct val="130000"/>
              </a:lnSpc>
              <a:buSzPct val="70000"/>
              <a:defRPr/>
            </a:pPr>
            <a:endParaRPr lang="it-IT" altLang="it-IT" sz="1700" cap="all" dirty="0">
              <a:latin typeface="Tahoma" panose="020B0604030504040204" pitchFamily="34" charset="0"/>
              <a:ea typeface="Tahoma" panose="020B0604030504040204" pitchFamily="34" charset="0"/>
              <a:cs typeface="Tahoma" panose="020B0604030504040204" pitchFamily="34" charset="0"/>
            </a:endParaRPr>
          </a:p>
          <a:p>
            <a:pPr marL="0" lvl="1">
              <a:lnSpc>
                <a:spcPct val="130000"/>
              </a:lnSpc>
              <a:buSzPct val="70000"/>
              <a:defRPr/>
            </a:pPr>
            <a:r>
              <a:rPr lang="it-IT" altLang="it-IT" sz="1700" b="1" cap="all" dirty="0">
                <a:latin typeface="Tahoma" panose="020B0604030504040204" pitchFamily="34" charset="0"/>
                <a:ea typeface="Tahoma" panose="020B0604030504040204" pitchFamily="34" charset="0"/>
                <a:cs typeface="Tahoma" panose="020B0604030504040204" pitchFamily="34" charset="0"/>
              </a:rPr>
              <a:t>BY DESIGN</a:t>
            </a:r>
            <a:r>
              <a:rPr lang="it-IT" altLang="it-IT" sz="1700" cap="all" dirty="0">
                <a:latin typeface="Tahoma" panose="020B0604030504040204" pitchFamily="34" charset="0"/>
                <a:ea typeface="Tahoma" panose="020B0604030504040204" pitchFamily="34" charset="0"/>
                <a:cs typeface="Tahoma" panose="020B0604030504040204" pitchFamily="34" charset="0"/>
              </a:rPr>
              <a:t>: prevenire non correggere. i problemi vanno valutati nella fase di progettazione IN MODO DA prevenire il verificarsi dei rischi</a:t>
            </a:r>
          </a:p>
          <a:p>
            <a:pPr marL="0" lvl="1" algn="just">
              <a:lnSpc>
                <a:spcPct val="130000"/>
              </a:lnSpc>
              <a:buSzPct val="70000"/>
              <a:defRPr/>
            </a:pPr>
            <a:r>
              <a:rPr lang="it-IT" altLang="it-IT" sz="1700" b="1" cap="all" dirty="0">
                <a:latin typeface="Tahoma" panose="020B0604030504040204" pitchFamily="34" charset="0"/>
                <a:ea typeface="Tahoma" panose="020B0604030504040204" pitchFamily="34" charset="0"/>
                <a:cs typeface="Tahoma" panose="020B0604030504040204" pitchFamily="34" charset="0"/>
              </a:rPr>
              <a:t>BY DEFAULT</a:t>
            </a:r>
            <a:r>
              <a:rPr lang="it-IT" altLang="it-IT" sz="1700" cap="all" dirty="0">
                <a:latin typeface="Tahoma" panose="020B0604030504040204" pitchFamily="34" charset="0"/>
                <a:ea typeface="Tahoma" panose="020B0604030504040204" pitchFamily="34" charset="0"/>
                <a:cs typeface="Tahoma" panose="020B0604030504040204" pitchFamily="34" charset="0"/>
              </a:rPr>
              <a:t>: privacy come impostazione PREDEFINITA (ad esempio, non deve essere obbligatorio compilare un campo di un </a:t>
            </a:r>
            <a:r>
              <a:rPr lang="it-IT" altLang="it-IT" sz="1700" cap="all" dirty="0" err="1">
                <a:latin typeface="Tahoma" panose="020B0604030504040204" pitchFamily="34" charset="0"/>
                <a:ea typeface="Tahoma" panose="020B0604030504040204" pitchFamily="34" charset="0"/>
                <a:cs typeface="Tahoma" panose="020B0604030504040204" pitchFamily="34" charset="0"/>
              </a:rPr>
              <a:t>form</a:t>
            </a:r>
            <a:r>
              <a:rPr lang="it-IT" altLang="it-IT" sz="1700" cap="all" dirty="0">
                <a:latin typeface="Tahoma" panose="020B0604030504040204" pitchFamily="34" charset="0"/>
                <a:ea typeface="Tahoma" panose="020B0604030504040204" pitchFamily="34" charset="0"/>
                <a:cs typeface="Tahoma" panose="020B0604030504040204" pitchFamily="34" charset="0"/>
              </a:rPr>
              <a:t> il cui conferimento di dati è facoltativo) E incorporata nel progetto (ad esempio, l'utilizzo di tecniche di </a:t>
            </a:r>
            <a:r>
              <a:rPr lang="it-IT" altLang="it-IT" sz="1700" cap="all" dirty="0" err="1">
                <a:latin typeface="Tahoma" panose="020B0604030504040204" pitchFamily="34" charset="0"/>
                <a:ea typeface="Tahoma" panose="020B0604030504040204" pitchFamily="34" charset="0"/>
                <a:cs typeface="Tahoma" panose="020B0604030504040204" pitchFamily="34" charset="0"/>
              </a:rPr>
              <a:t>pseudonimizzazione</a:t>
            </a:r>
            <a:r>
              <a:rPr lang="it-IT" altLang="it-IT" sz="1700" cap="all" dirty="0">
                <a:latin typeface="Tahoma" panose="020B0604030504040204" pitchFamily="34" charset="0"/>
                <a:ea typeface="Tahoma" panose="020B0604030504040204" pitchFamily="34" charset="0"/>
                <a:cs typeface="Tahoma" panose="020B0604030504040204" pitchFamily="34" charset="0"/>
              </a:rPr>
              <a:t> o minimizzazione dei dati)</a:t>
            </a:r>
          </a:p>
          <a:p>
            <a:pPr marL="0" lvl="1">
              <a:lnSpc>
                <a:spcPct val="130000"/>
              </a:lnSpc>
              <a:buSzPct val="70000"/>
              <a:defRPr/>
            </a:pPr>
            <a:endParaRPr lang="it-IT" altLang="it-IT" sz="1700" cap="all" dirty="0">
              <a:latin typeface="Tahoma" panose="020B0604030504040204" pitchFamily="34" charset="0"/>
              <a:ea typeface="Tahoma" panose="020B0604030504040204" pitchFamily="34" charset="0"/>
              <a:cs typeface="Tahoma" panose="020B0604030504040204" pitchFamily="34" charset="0"/>
            </a:endParaRPr>
          </a:p>
          <a:p>
            <a:pPr marL="0" lvl="1" algn="just">
              <a:lnSpc>
                <a:spcPct val="130000"/>
              </a:lnSpc>
              <a:buSzPct val="70000"/>
              <a:defRPr/>
            </a:pPr>
            <a:r>
              <a:rPr lang="it-IT" altLang="it-IT" sz="1700" cap="all" dirty="0">
                <a:latin typeface="Tahoma" panose="020B0604030504040204" pitchFamily="34" charset="0"/>
                <a:ea typeface="Tahoma" panose="020B0604030504040204" pitchFamily="34" charset="0"/>
                <a:cs typeface="Tahoma" panose="020B0604030504040204" pitchFamily="34" charset="0"/>
              </a:rPr>
              <a:t>Obbligo del titolare di adozione misure adeguate per garantire la conformità</a:t>
            </a:r>
          </a:p>
          <a:p>
            <a:pPr marL="0" lvl="1" algn="just">
              <a:lnSpc>
                <a:spcPct val="130000"/>
              </a:lnSpc>
              <a:buSzPct val="70000"/>
              <a:defRPr/>
            </a:pPr>
            <a:r>
              <a:rPr lang="it-IT" altLang="it-IT" sz="1700" cap="all" dirty="0">
                <a:latin typeface="Tahoma" panose="020B0604030504040204" pitchFamily="34" charset="0"/>
                <a:ea typeface="Tahoma" panose="020B0604030504040204" pitchFamily="34" charset="0"/>
                <a:cs typeface="Tahoma" panose="020B0604030504040204" pitchFamily="34" charset="0"/>
              </a:rPr>
              <a:t>In caso di danno -&gt; obbligo di risarcimento -&gt; eccetto adozione di tutte le misure idonee ad evitarlo</a:t>
            </a:r>
          </a:p>
          <a:p>
            <a:pPr marL="794250" lvl="1">
              <a:defRPr/>
            </a:pPr>
            <a:endParaRPr lang="it-IT" altLang="it-IT" sz="1700"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52598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99178A8-CB42-45FC-B45C-AC2E0B35DF83}"/>
              </a:ext>
            </a:extLst>
          </p:cNvPr>
          <p:cNvSpPr/>
          <p:nvPr/>
        </p:nvSpPr>
        <p:spPr>
          <a:xfrm>
            <a:off x="163628" y="236181"/>
            <a:ext cx="11723571" cy="5755422"/>
          </a:xfrm>
          <a:prstGeom prst="rect">
            <a:avLst/>
          </a:prstGeom>
        </p:spPr>
        <p:txBody>
          <a:bodyPr wrap="square">
            <a:spAutoFit/>
          </a:bodyPr>
          <a:lstStyle/>
          <a:p>
            <a:pPr algn="ctr">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LE FIGURE DELLA PRIVACY</a:t>
            </a:r>
          </a:p>
          <a:p>
            <a:pPr algn="ctr">
              <a:buClr>
                <a:srgbClr val="00FF00"/>
              </a:buClr>
              <a:buSzPct val="80000"/>
              <a:defRPr/>
            </a:pPr>
            <a:endParaRPr lang="it-IT" altLang="it-IT" cap="all" dirty="0">
              <a:solidFill>
                <a:srgbClr val="FF6600"/>
              </a:solidFill>
              <a:latin typeface="Tahoma" panose="020B0604030504040204" pitchFamily="34" charset="0"/>
              <a:cs typeface="Times New Roman" panose="02020603050405020304" pitchFamily="18" charset="0"/>
            </a:endParaRPr>
          </a:p>
          <a:p>
            <a:pPr algn="just">
              <a:defRPr/>
            </a:pPr>
            <a:r>
              <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INTERESSATI:</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la persona fisica A CUI APPARTENGONO I DATI PERSONALI</a:t>
            </a:r>
          </a:p>
          <a:p>
            <a:pPr algn="just">
              <a:defRPr/>
            </a:pPr>
            <a:endPar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Titolare del trattamento:</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la persona fisica o giuridica, l’Autorità pubblica, il servizio o qualsiasi altro organismo che, singolarmente o insieme ad altri, determina le finalità e i mezzi del trattamento dei dati personali:</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	-TITOLARE AUTONOMO</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	-CONTITOLARE</a:t>
            </a:r>
          </a:p>
          <a:p>
            <a:pPr algn="just">
              <a:defRPr/>
            </a:pPr>
            <a:endPar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Responsabile del trattamento:</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la persona fisica o giuridica, l’Autorità pubblica, il servizio o qualsiasi altro organismo che tratta i dati personali per conto del titolare</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INCARICATI/AUTORIZZATI AL TRATTAMENTO:</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LE PERSONE CHE TRATTANO i dati sotto l’autorità diretta del titolare o del responsabile.</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5388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67B0131-0C74-4687-B648-FE5D01CA4550}"/>
              </a:ext>
            </a:extLst>
          </p:cNvPr>
          <p:cNvSpPr/>
          <p:nvPr/>
        </p:nvSpPr>
        <p:spPr>
          <a:xfrm>
            <a:off x="998483" y="328664"/>
            <a:ext cx="10195034" cy="6200672"/>
          </a:xfrm>
          <a:prstGeom prst="rect">
            <a:avLst/>
          </a:prstGeom>
        </p:spPr>
        <p:txBody>
          <a:bodyPr wrap="square">
            <a:spAutoFit/>
          </a:bodyPr>
          <a:lstStyle/>
          <a:p>
            <a:pPr algn="ctr">
              <a:spcBef>
                <a:spcPct val="20000"/>
              </a:spcBef>
              <a:buClr>
                <a:srgbClr val="00FF00"/>
              </a:buClr>
              <a:buSzPct val="80000"/>
              <a:defRPr/>
            </a:pPr>
            <a:r>
              <a:rPr lang="it-IT" altLang="it-IT" sz="28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Data </a:t>
            </a:r>
            <a:r>
              <a:rPr lang="it-IT" altLang="it-IT" sz="2800" u="sng" cap="all" dirty="0" err="1">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Protection</a:t>
            </a:r>
            <a:r>
              <a:rPr lang="it-IT" altLang="it-IT" sz="28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 </a:t>
            </a:r>
            <a:r>
              <a:rPr lang="it-IT" altLang="it-IT" sz="2800" u="sng" cap="all" dirty="0" err="1">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Officer</a:t>
            </a:r>
            <a:r>
              <a:rPr lang="it-IT" altLang="it-IT" sz="28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 (art. 37, 38 e 39)</a:t>
            </a:r>
            <a:endParaRPr lang="it-IT" altLang="it-IT" sz="28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Tahoma" panose="020B0604030504040204" pitchFamily="34" charset="0"/>
              <a:cs typeface="Times New Roman" panose="02020603050405020304" pitchFamily="18" charset="0"/>
            </a:endParaRPr>
          </a:p>
          <a:p>
            <a:pPr algn="ctr">
              <a:spcBef>
                <a:spcPct val="20000"/>
              </a:spcBef>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Tutti i soggetti pubblici, devono nominare il Responsabile della protezione dei dati personali</a:t>
            </a: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E’ la nuova figura di riferimento per le imprese e la Pubblica Amministrazione, per utenti e clienti, ed è l’interfaccia per le Autorità garanti (esclusi i tribunali)</a:t>
            </a:r>
          </a:p>
          <a:p>
            <a:pPr algn="just">
              <a:lnSpc>
                <a:spcPct val="150000"/>
              </a:lnSpc>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Nel settore privato dovrà essere nominato in caso di trattamenti di dati su larga scala, DATI SANITARI o di monitoraggio sistematico degli interessati su larga scala</a:t>
            </a: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Art.37 comma 5 del Regolamento:</a:t>
            </a: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“Il responsabile della protezione dei dati è designato in funzione delle qualità professionali, in particolare della conoscenza specialistica della normativa e delle prassi in materia di protezione dei dati, e della capacità di assolvere i compiti di cui all’art. 39”</a:t>
            </a:r>
          </a:p>
        </p:txBody>
      </p:sp>
    </p:spTree>
    <p:extLst>
      <p:ext uri="{BB962C8B-B14F-4D97-AF65-F5344CB8AC3E}">
        <p14:creationId xmlns:p14="http://schemas.microsoft.com/office/powerpoint/2010/main" val="279267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397B93-6347-4F29-BA2D-19BC72A09577}"/>
              </a:ext>
            </a:extLst>
          </p:cNvPr>
          <p:cNvSpPr/>
          <p:nvPr/>
        </p:nvSpPr>
        <p:spPr>
          <a:xfrm>
            <a:off x="408562" y="414899"/>
            <a:ext cx="10975687" cy="6252994"/>
          </a:xfrm>
          <a:prstGeom prst="rect">
            <a:avLst/>
          </a:prstGeom>
        </p:spPr>
        <p:txBody>
          <a:bodyPr wrap="square">
            <a:spAutoFit/>
          </a:bodyPr>
          <a:lstStyle/>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GLI ADEMPIMENTI PER I PROFESSIONISTI</a:t>
            </a:r>
          </a:p>
          <a:p>
            <a:pPr>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cap="all" dirty="0">
                <a:latin typeface="Tahoma" panose="020B0604030504040204" pitchFamily="34" charset="0"/>
                <a:ea typeface="Tahoma" panose="020B0604030504040204" pitchFamily="34" charset="0"/>
                <a:cs typeface="Tahoma" panose="020B0604030504040204" pitchFamily="34" charset="0"/>
              </a:rPr>
              <a:t>Adeguare al REGOLAMENTO un’organizzazione implica un </a:t>
            </a:r>
            <a:r>
              <a:rPr lang="it-IT" b="1" cap="all" dirty="0">
                <a:latin typeface="Tahoma" panose="020B0604030504040204" pitchFamily="34" charset="0"/>
                <a:ea typeface="Tahoma" panose="020B0604030504040204" pitchFamily="34" charset="0"/>
                <a:cs typeface="Tahoma" panose="020B0604030504040204" pitchFamily="34" charset="0"/>
              </a:rPr>
              <a:t>sistema di gestione della privacy </a:t>
            </a:r>
            <a:r>
              <a:rPr lang="it-IT" cap="all" dirty="0">
                <a:latin typeface="Tahoma" panose="020B0604030504040204" pitchFamily="34" charset="0"/>
                <a:ea typeface="Tahoma" panose="020B0604030504040204" pitchFamily="34" charset="0"/>
                <a:cs typeface="Tahoma" panose="020B0604030504040204" pitchFamily="34" charset="0"/>
              </a:rPr>
              <a:t>INTESA COME insieme di procedure, documenti, regole e dispositivi di controllo anche tra loro integrati ed informatizzati Modellato per adattarsi all’evoluzione della normativa e dell’organizzazione, Strutturato per favorire il miglioramento continuo Integrato con gli altri processi aziendali</a:t>
            </a:r>
          </a:p>
          <a:p>
            <a:pPr algn="just">
              <a:lnSpc>
                <a:spcPct val="150000"/>
              </a:lnSpc>
              <a:defRPr/>
            </a:pPr>
            <a:r>
              <a:rPr lang="it-IT" cap="all" dirty="0">
                <a:latin typeface="Tahoma" panose="020B0604030504040204" pitchFamily="34" charset="0"/>
                <a:ea typeface="Tahoma" panose="020B0604030504040204" pitchFamily="34" charset="0"/>
                <a:cs typeface="Tahoma" panose="020B0604030504040204" pitchFamily="34" charset="0"/>
              </a:rPr>
              <a:t>Un corretto sistema di gestione, implica: </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LA VERIFICA DELLE INFORMATIVE</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L’INDIVIDUAZIONE E NOMINA RESPONSABILI ESTERNI</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L’INDIVIDUAZIONI E ISTRUZIONI AGLI AUTORIZZATI</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IL REGISTRO DEI TRATTAMENTI</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L’Analisi dei rischi e misure di sicurezza</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LA VALUTAZIONE DI IMPATTO (PIA) (se necessaria)</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IL CONTROLLO DELLA DOCUMENTAZIONE</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UNA PROCEDURA DI DATA BREACH</a:t>
            </a:r>
          </a:p>
          <a:p>
            <a:pPr marL="274320" indent="-274320">
              <a:lnSpc>
                <a:spcPct val="150000"/>
              </a:lnSpc>
              <a:buFont typeface="Wingdings 3" charset="2"/>
              <a:buChar char=""/>
              <a:defRPr/>
            </a:pPr>
            <a:r>
              <a:rPr lang="it-IT" cap="all" dirty="0">
                <a:latin typeface="Tahoma" panose="020B0604030504040204" pitchFamily="34" charset="0"/>
                <a:ea typeface="Tahoma" panose="020B0604030504040204" pitchFamily="34" charset="0"/>
                <a:cs typeface="Tahoma" panose="020B0604030504040204" pitchFamily="34" charset="0"/>
              </a:rPr>
              <a:t>LA NOMINA DEL Data </a:t>
            </a:r>
            <a:r>
              <a:rPr lang="it-IT" cap="all" dirty="0" err="1">
                <a:latin typeface="Tahoma" panose="020B0604030504040204" pitchFamily="34" charset="0"/>
                <a:ea typeface="Tahoma" panose="020B0604030504040204" pitchFamily="34" charset="0"/>
                <a:cs typeface="Tahoma" panose="020B0604030504040204" pitchFamily="34" charset="0"/>
              </a:rPr>
              <a:t>Protection</a:t>
            </a:r>
            <a:r>
              <a:rPr lang="it-IT" cap="all" dirty="0">
                <a:latin typeface="Tahoma" panose="020B0604030504040204" pitchFamily="34" charset="0"/>
                <a:ea typeface="Tahoma" panose="020B0604030504040204" pitchFamily="34" charset="0"/>
                <a:cs typeface="Tahoma" panose="020B0604030504040204" pitchFamily="34" charset="0"/>
              </a:rPr>
              <a:t> </a:t>
            </a:r>
            <a:r>
              <a:rPr lang="it-IT" cap="all" dirty="0" err="1">
                <a:latin typeface="Tahoma" panose="020B0604030504040204" pitchFamily="34" charset="0"/>
                <a:ea typeface="Tahoma" panose="020B0604030504040204" pitchFamily="34" charset="0"/>
                <a:cs typeface="Tahoma" panose="020B0604030504040204" pitchFamily="34" charset="0"/>
              </a:rPr>
              <a:t>Officer</a:t>
            </a:r>
            <a:r>
              <a:rPr lang="it-IT" cap="all" dirty="0">
                <a:latin typeface="Tahoma" panose="020B0604030504040204" pitchFamily="34" charset="0"/>
                <a:ea typeface="Tahoma" panose="020B0604030504040204" pitchFamily="34" charset="0"/>
                <a:cs typeface="Tahoma" panose="020B0604030504040204" pitchFamily="34" charset="0"/>
              </a:rPr>
              <a:t> (SE NECESSARIA)</a:t>
            </a:r>
          </a:p>
        </p:txBody>
      </p:sp>
    </p:spTree>
    <p:extLst>
      <p:ext uri="{BB962C8B-B14F-4D97-AF65-F5344CB8AC3E}">
        <p14:creationId xmlns:p14="http://schemas.microsoft.com/office/powerpoint/2010/main" val="1385301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1C9DC40-F2A3-48FA-924D-E962422483CB}"/>
              </a:ext>
            </a:extLst>
          </p:cNvPr>
          <p:cNvSpPr/>
          <p:nvPr/>
        </p:nvSpPr>
        <p:spPr>
          <a:xfrm>
            <a:off x="1248130" y="433963"/>
            <a:ext cx="9695739" cy="5542030"/>
          </a:xfrm>
          <a:prstGeom prst="rect">
            <a:avLst/>
          </a:prstGeom>
        </p:spPr>
        <p:txBody>
          <a:bodyPr wrap="square">
            <a:spAutoFit/>
          </a:bodyPr>
          <a:lstStyle/>
          <a:p>
            <a:pPr algn="ctr">
              <a:spcBef>
                <a:spcPct val="2000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SISTEMA DI GESTIONE: </a:t>
            </a:r>
          </a:p>
          <a:p>
            <a:pPr algn="ctr">
              <a:spcBef>
                <a:spcPct val="2000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IL MODELLO ORGANIZZATIVO PRIVACY (M.O.P)</a:t>
            </a:r>
          </a:p>
          <a:p>
            <a:pPr algn="ctr">
              <a:spcBef>
                <a:spcPct val="20000"/>
              </a:spcBef>
              <a:buClr>
                <a:srgbClr val="00FF00"/>
              </a:buClr>
              <a:buSzPct val="80000"/>
              <a:defRPr/>
            </a:pPr>
            <a:endParaRPr lang="it-IT" u="sng" dirty="0">
              <a:effectLst>
                <a:outerShdw blurRad="38100" dist="38100" dir="2700000" algn="tl">
                  <a:srgbClr val="000000"/>
                </a:outerShdw>
              </a:effectLst>
              <a:latin typeface="Tahoma" panose="020B0604030504040204" pitchFamily="34" charset="0"/>
              <a:cs typeface="Times New Roman" panose="02020603050405020304" pitchFamily="18" charset="0"/>
            </a:endParaRPr>
          </a:p>
          <a:p>
            <a:pPr marL="285750" indent="-285750">
              <a:buFont typeface="Arial" panose="020B0604020202020204" pitchFamily="34" charset="0"/>
              <a:buChar char="•"/>
              <a:defRPr/>
            </a:pPr>
            <a:r>
              <a:rPr lang="it-IT" cap="all" dirty="0">
                <a:latin typeface="Tahoma" panose="020B0604030504040204" pitchFamily="34" charset="0"/>
                <a:ea typeface="Tahoma" panose="020B0604030504040204" pitchFamily="34" charset="0"/>
                <a:cs typeface="Tahoma" panose="020B0604030504040204" pitchFamily="34" charset="0"/>
              </a:rPr>
              <a:t>I POSSIBILI contenuti del M.O.P SONO:</a:t>
            </a:r>
          </a:p>
          <a:p>
            <a:pPr>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DESCRIZIONE SINGOLO CONTESTO, INDICAZIONE DEI TRATTAMENTI E ORGANIGRAMMA PRIVACY</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REGISTRO TRATTAMENTI</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ANALISI RISCHI</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PROCEDURA ED ELENCO INFORMATIVE/CONSENSI</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PROCEDURA ED ELENCO NOMINA INCARICATI E RESPONSABILI</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REGOLAMENTO TRATTAMENTO DATI</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REGOLAMENTO USO VIDEOSORVEGLIANZA </a:t>
            </a:r>
          </a:p>
          <a:p>
            <a:pPr marL="1080000" lvl="1" indent="-285750">
              <a:lnSpc>
                <a:spcPct val="150000"/>
              </a:lnSpc>
              <a:buFont typeface="Wingdings" panose="05000000000000000000" pitchFamily="2" charset="2"/>
              <a:buChar char="ü"/>
              <a:defRPr/>
            </a:pPr>
            <a:r>
              <a:rPr lang="it-IT" cap="all" dirty="0">
                <a:latin typeface="Tahoma" panose="020B0604030504040204" pitchFamily="34" charset="0"/>
                <a:ea typeface="Tahoma" panose="020B0604030504040204" pitchFamily="34" charset="0"/>
                <a:cs typeface="Tahoma" panose="020B0604030504040204" pitchFamily="34" charset="0"/>
              </a:rPr>
              <a:t>REGOLAMENTO USO BADGE</a:t>
            </a:r>
          </a:p>
        </p:txBody>
      </p:sp>
    </p:spTree>
    <p:extLst>
      <p:ext uri="{BB962C8B-B14F-4D97-AF65-F5344CB8AC3E}">
        <p14:creationId xmlns:p14="http://schemas.microsoft.com/office/powerpoint/2010/main" val="37602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D0D666A-42E2-48B6-85F0-EE94646AC369}"/>
              </a:ext>
            </a:extLst>
          </p:cNvPr>
          <p:cNvSpPr/>
          <p:nvPr/>
        </p:nvSpPr>
        <p:spPr>
          <a:xfrm>
            <a:off x="525293" y="255823"/>
            <a:ext cx="10865796" cy="6629507"/>
          </a:xfrm>
          <a:prstGeom prst="rect">
            <a:avLst/>
          </a:prstGeom>
        </p:spPr>
        <p:txBody>
          <a:bodyPr wrap="square">
            <a:spAutoFit/>
          </a:bodyPr>
          <a:lstStyle/>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REGISTRO DEI TRATTAMENTI (ART. 30)</a:t>
            </a:r>
          </a:p>
          <a:p>
            <a:pPr algn="just">
              <a:spcBef>
                <a:spcPct val="20000"/>
              </a:spcBef>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IL REGISTRO DEI TRATTAMENTI è UN DOCUMENTO CHE SOSTITUISCE l'obbligo di notifica all'Autorità di controllo dei trattamenti di dati personali E CHE è OBBLIGATORIO SOPRA I 250 DIPENDENTI (ANCHE SE LA SUA REDAZIONE è CONSIGLIATA PER IL RISPETTO DEL PRINCIPIO DELL’ACCOUNTABILITY) O IN TUTTI I CASI IN CUI SI EFFETTUANO TRATTAMENTI NON OCCASIONALI DI DATI PARTICOLARI  O GIUDIZIARI.</a:t>
            </a:r>
          </a:p>
          <a:p>
            <a:pPr algn="just">
              <a:lnSpc>
                <a:spcPct val="150000"/>
              </a:lnSpc>
              <a:spcBef>
                <a:spcPct val="20000"/>
              </a:spcBef>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ct val="20000"/>
              </a:spcBef>
              <a:buClr>
                <a:srgbClr val="00FF00"/>
              </a:buClr>
              <a:buSzPct val="80000"/>
              <a:defRPr/>
            </a:pPr>
            <a:r>
              <a:rPr lang="it-IT" altLang="it-IT" b="1" u="sng" cap="all" dirty="0">
                <a:latin typeface="Tahoma" panose="020B0604030504040204" pitchFamily="34" charset="0"/>
                <a:ea typeface="Tahoma" panose="020B0604030504040204" pitchFamily="34" charset="0"/>
                <a:cs typeface="Tahoma" panose="020B0604030504040204" pitchFamily="34" charset="0"/>
              </a:rPr>
              <a:t>IL REGISTRO DEL TITOLARE DEVE CONTENERE</a:t>
            </a:r>
            <a:r>
              <a:rPr lang="it-IT" altLang="it-IT" cap="all" dirty="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-a) il nome e i dati di contatto del titolare del trattamento e, ove applicabile, del contitolare del trattamento, del rappresentante del titolare del trattamento e del responsabile della protezione dei dati;</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b) le finalità del trattamento;</a:t>
            </a:r>
          </a:p>
          <a:p>
            <a:pPr algn="just">
              <a:lnSpc>
                <a:spcPct val="150000"/>
              </a:lnSpc>
              <a:spcBef>
                <a:spcPct val="20000"/>
              </a:spcBef>
              <a:buClr>
                <a:srgbClr val="00FF00"/>
              </a:buClr>
              <a:buSzPct val="80000"/>
              <a:defRPr/>
            </a:pPr>
            <a:endParaRPr lang="it-IT" altLang="it-IT" sz="2600" u="sng" cap="all" dirty="0">
              <a:solidFill>
                <a:srgbClr val="FF6600"/>
              </a:solidFill>
              <a:effectLst>
                <a:outerShdw blurRad="38100" dist="38100" dir="2700000" algn="tl">
                  <a:srgbClr val="000000"/>
                </a:outerShdw>
              </a:effectLst>
              <a:latin typeface="Tahoma" panose="020B0604030504040204" pitchFamily="34" charset="0"/>
              <a:ea typeface="Tahoma" panose="020B0604030504040204" pitchFamily="34" charset="0"/>
              <a:cs typeface="Times New Roman" panose="02020603050405020304" pitchFamily="18" charset="0"/>
            </a:endParaRP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0549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D0D666A-42E2-48B6-85F0-EE94646AC369}"/>
              </a:ext>
            </a:extLst>
          </p:cNvPr>
          <p:cNvSpPr/>
          <p:nvPr/>
        </p:nvSpPr>
        <p:spPr>
          <a:xfrm>
            <a:off x="525293" y="255823"/>
            <a:ext cx="10865796" cy="6629507"/>
          </a:xfrm>
          <a:prstGeom prst="rect">
            <a:avLst/>
          </a:prstGeom>
        </p:spPr>
        <p:txBody>
          <a:bodyPr wrap="square">
            <a:spAutoFit/>
          </a:bodyPr>
          <a:lstStyle/>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c) una descrizione delle categorie di interessati e delle categorie di dati personali;</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d) le categorie di destinatari;</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e) ove applicabile, i trasferimenti di dati personali verso un paese terzo;</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f) ove possibile, i termini ultimi previsti per la cancellazione delle diverse categorie di dati;</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g) ove possibile, una descrizione generale delle misure di sicurezza tecniche e organizzative di cui all'articolo 32.</a:t>
            </a:r>
          </a:p>
          <a:p>
            <a:pPr algn="just">
              <a:lnSpc>
                <a:spcPct val="150000"/>
              </a:lnSpc>
              <a:spcBef>
                <a:spcPct val="20000"/>
              </a:spcBef>
              <a:buClr>
                <a:srgbClr val="00FF00"/>
              </a:buClr>
              <a:buSzPct val="80000"/>
              <a:defRPr/>
            </a:pPr>
            <a:endParaRPr lang="it-IT" altLang="it-IT" b="1" u="sng"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ct val="20000"/>
              </a:spcBef>
              <a:buClr>
                <a:srgbClr val="00FF00"/>
              </a:buClr>
              <a:buSzPct val="80000"/>
              <a:defRPr/>
            </a:pPr>
            <a:r>
              <a:rPr lang="it-IT" altLang="it-IT" b="1" u="sng" cap="all" dirty="0">
                <a:latin typeface="Tahoma" panose="020B0604030504040204" pitchFamily="34" charset="0"/>
                <a:ea typeface="Tahoma" panose="020B0604030504040204" pitchFamily="34" charset="0"/>
                <a:cs typeface="Tahoma" panose="020B0604030504040204" pitchFamily="34" charset="0"/>
              </a:rPr>
              <a:t>IL REGISTRO DEL RESPONSABILE DEVE CONTENERE</a:t>
            </a:r>
            <a:r>
              <a:rPr lang="it-IT" altLang="it-IT" cap="all" dirty="0">
                <a:latin typeface="Tahoma" panose="020B0604030504040204" pitchFamily="34" charset="0"/>
                <a:ea typeface="Tahoma" panose="020B0604030504040204" pitchFamily="34" charset="0"/>
                <a:cs typeface="Tahoma" panose="020B0604030504040204" pitchFamily="34" charset="0"/>
              </a:rPr>
              <a:t>:</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a) il nome e i dati di contatto del responsabile o dei responsabili del trattamento, di ogni titolare del trattamento per conto del quale agisce il responsabile del trattamento, del rappresentante del titolare del trattamento o del responsabile del trattamento e, ove applicabile, del responsabile della protezione dei dati;</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b) le categorie dei trattamenti effettuati per conto di ogni titolare del trattamento;</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43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11BD3DF-9A3B-4FDF-8E74-4B93889531E8}"/>
              </a:ext>
            </a:extLst>
          </p:cNvPr>
          <p:cNvSpPr/>
          <p:nvPr/>
        </p:nvSpPr>
        <p:spPr>
          <a:xfrm>
            <a:off x="502418" y="444225"/>
            <a:ext cx="11274249" cy="3960058"/>
          </a:xfrm>
          <a:prstGeom prst="rect">
            <a:avLst/>
          </a:prstGeom>
        </p:spPr>
        <p:txBody>
          <a:bodyPr wrap="square">
            <a:spAutoFit/>
          </a:bodyPr>
          <a:lstStyle/>
          <a:p>
            <a:pPr algn="ctr">
              <a:lnSpc>
                <a:spcPct val="150000"/>
              </a:lnSpc>
              <a:spcBef>
                <a:spcPct val="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REGOLAMENTO GENERALE SULLA PROTEZIONE DEI DATI 2016/679 </a:t>
            </a:r>
          </a:p>
          <a:p>
            <a:pPr algn="just">
              <a:lnSpc>
                <a:spcPct val="150000"/>
              </a:lnSpc>
              <a:spcBef>
                <a:spcPct val="0"/>
              </a:spcBef>
              <a:buClr>
                <a:srgbClr val="00FF00"/>
              </a:buClr>
              <a:buSzPct val="80000"/>
              <a:defRPr/>
            </a:pPr>
            <a:endParaRPr 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algn="just">
              <a:lnSpc>
                <a:spcPct val="150000"/>
              </a:lnSpc>
              <a:spcBef>
                <a:spcPct val="0"/>
              </a:spcBef>
              <a:buClr>
                <a:srgbClr val="00FF00"/>
              </a:buClr>
              <a:buSzPct val="80000"/>
              <a:defRPr/>
            </a:pPr>
            <a:r>
              <a:rPr lang="it-IT" b="1" u="sng" cap="all" dirty="0">
                <a:latin typeface="Tahoma" panose="020B0604030504040204" pitchFamily="34" charset="0"/>
                <a:ea typeface="Tahoma" panose="020B0604030504040204" pitchFamily="34" charset="0"/>
                <a:cs typeface="Tahoma" panose="020B0604030504040204" pitchFamily="34" charset="0"/>
              </a:rPr>
              <a:t>OGGETTO</a:t>
            </a:r>
            <a:r>
              <a:rPr lang="it-IT" cap="all" dirty="0">
                <a:latin typeface="Tahoma" panose="020B0604030504040204" pitchFamily="34" charset="0"/>
                <a:ea typeface="Tahoma" panose="020B0604030504040204" pitchFamily="34" charset="0"/>
                <a:cs typeface="Tahoma" panose="020B0604030504040204" pitchFamily="34" charset="0"/>
              </a:rPr>
              <a:t>: protezione delle persone fisiche con riguardo al trattamento dei dati personali e alla loro libera circolazione. </a:t>
            </a:r>
          </a:p>
          <a:p>
            <a:pPr algn="just">
              <a:lnSpc>
                <a:spcPct val="150000"/>
              </a:lnSpc>
              <a:spcBef>
                <a:spcPct val="0"/>
              </a:spcBef>
              <a:buClr>
                <a:srgbClr val="00FF00"/>
              </a:buClr>
              <a:buSzPct val="80000"/>
              <a:defRPr/>
            </a:pPr>
            <a:r>
              <a:rPr lang="it-IT" cap="all" dirty="0">
                <a:latin typeface="Tahoma" panose="020B0604030504040204" pitchFamily="34" charset="0"/>
                <a:ea typeface="Tahoma" panose="020B0604030504040204" pitchFamily="34" charset="0"/>
                <a:cs typeface="Tahoma" panose="020B0604030504040204" pitchFamily="34" charset="0"/>
              </a:rPr>
              <a:t>In vigore dal 25.05.2016, attuativo dal 25.05.2018 abroga la direttiva 95/46/CE (regolamento generale sulla protezione dei dati)</a:t>
            </a:r>
          </a:p>
          <a:p>
            <a:pPr algn="just">
              <a:lnSpc>
                <a:spcPct val="150000"/>
              </a:lnSpc>
              <a:spcBef>
                <a:spcPct val="0"/>
              </a:spcBef>
              <a:buClr>
                <a:srgbClr val="00FF00"/>
              </a:buClr>
              <a:buSzPct val="80000"/>
              <a:defRPr/>
            </a:pPr>
            <a:r>
              <a:rPr lang="it-IT" altLang="it-IT" b="1" u="sng" cap="all" dirty="0">
                <a:latin typeface="Tahoma" panose="020B0604030504040204" pitchFamily="34" charset="0"/>
                <a:ea typeface="Tahoma" panose="020B0604030504040204" pitchFamily="34" charset="0"/>
                <a:cs typeface="Tahoma" panose="020B0604030504040204" pitchFamily="34" charset="0"/>
              </a:rPr>
              <a:t>SCOPO</a:t>
            </a:r>
            <a:r>
              <a:rPr lang="it-IT" altLang="it-IT" cap="all" dirty="0">
                <a:latin typeface="Tahoma" panose="020B0604030504040204" pitchFamily="34" charset="0"/>
                <a:ea typeface="Tahoma" panose="020B0604030504040204" pitchFamily="34" charset="0"/>
                <a:cs typeface="Tahoma" panose="020B0604030504040204" pitchFamily="34" charset="0"/>
              </a:rPr>
              <a:t>: OFFRIRE CONDIZIONI DI </a:t>
            </a:r>
            <a:r>
              <a:rPr lang="it-IT" altLang="it-IT" cap="all" dirty="0" err="1">
                <a:latin typeface="Tahoma" panose="020B0604030504040204" pitchFamily="34" charset="0"/>
                <a:ea typeface="Tahoma" panose="020B0604030504040204" pitchFamily="34" charset="0"/>
                <a:cs typeface="Tahoma" panose="020B0604030504040204" pitchFamily="34" charset="0"/>
              </a:rPr>
              <a:t>PARITà</a:t>
            </a:r>
            <a:r>
              <a:rPr lang="it-IT" altLang="it-IT" cap="all" dirty="0">
                <a:latin typeface="Tahoma" panose="020B0604030504040204" pitchFamily="34" charset="0"/>
                <a:ea typeface="Tahoma" panose="020B0604030504040204" pitchFamily="34" charset="0"/>
                <a:cs typeface="Tahoma" panose="020B0604030504040204" pitchFamily="34" charset="0"/>
              </a:rPr>
              <a:t> PER TUTTE LE IMPRESE DELL’UE E DI PAESI TERZI CHE OFFRONO BENI E SERVIZI A PERSONE ALL’INTERNO DELL’UE</a:t>
            </a:r>
          </a:p>
          <a:p>
            <a:pPr algn="just">
              <a:lnSpc>
                <a:spcPct val="150000"/>
              </a:lnSpc>
              <a:spcBef>
                <a:spcPct val="0"/>
              </a:spcBef>
              <a:buClr>
                <a:srgbClr val="00FF00"/>
              </a:buClr>
              <a:buSzPct val="80000"/>
              <a:defRPr/>
            </a:pPr>
            <a:endParaRPr lang="it-IT" alt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869327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D0D666A-42E2-48B6-85F0-EE94646AC369}"/>
              </a:ext>
            </a:extLst>
          </p:cNvPr>
          <p:cNvSpPr/>
          <p:nvPr/>
        </p:nvSpPr>
        <p:spPr>
          <a:xfrm>
            <a:off x="663102" y="325397"/>
            <a:ext cx="10865796" cy="3388620"/>
          </a:xfrm>
          <a:prstGeom prst="rect">
            <a:avLst/>
          </a:prstGeom>
        </p:spPr>
        <p:txBody>
          <a:bodyPr wrap="square">
            <a:spAutoFit/>
          </a:bodyPr>
          <a:lstStyle/>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c) ove applicabile, i trasferimenti di dati personali verso un paese terzo o un'organizzazione internazionale, compresa l'identificazione del paese terzo o dell'organizzazione internazionale e, per i trasferimenti di cui al secondo comma dell'articolo 49, la documentazione delle garanzie adeguate;</a:t>
            </a:r>
          </a:p>
          <a:p>
            <a:pPr algn="just">
              <a:lnSpc>
                <a:spcPct val="150000"/>
              </a:lnSpc>
              <a:spcBef>
                <a:spcPct val="20000"/>
              </a:spcBef>
              <a:buClr>
                <a:srgbClr val="00FF00"/>
              </a:buClr>
              <a:buSzPct val="80000"/>
              <a:defRPr/>
            </a:pPr>
            <a:r>
              <a:rPr lang="it-IT" altLang="it-IT" cap="all" dirty="0">
                <a:latin typeface="Tahoma" panose="020B0604030504040204" pitchFamily="34" charset="0"/>
                <a:ea typeface="Tahoma" panose="020B0604030504040204" pitchFamily="34" charset="0"/>
                <a:cs typeface="Tahoma" panose="020B0604030504040204" pitchFamily="34" charset="0"/>
              </a:rPr>
              <a:t>d) ove possibile, una descrizione generale delle misure di sicurezza tecniche e organizzative di cui all'articolo 32.</a:t>
            </a:r>
          </a:p>
          <a:p>
            <a:pPr algn="just">
              <a:lnSpc>
                <a:spcPct val="150000"/>
              </a:lnSpc>
              <a:spcBef>
                <a:spcPct val="20000"/>
              </a:spcBef>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547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C86938B-86E6-405E-8AC4-31083C020082}"/>
              </a:ext>
            </a:extLst>
          </p:cNvPr>
          <p:cNvSpPr/>
          <p:nvPr/>
        </p:nvSpPr>
        <p:spPr>
          <a:xfrm>
            <a:off x="233464" y="107004"/>
            <a:ext cx="11478638" cy="7182587"/>
          </a:xfrm>
          <a:prstGeom prst="rect">
            <a:avLst/>
          </a:prstGeom>
        </p:spPr>
        <p:txBody>
          <a:bodyPr wrap="square">
            <a:spAutoFit/>
          </a:bodyPr>
          <a:lstStyle/>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Analisi dei rischi e misure di sicurezza</a:t>
            </a:r>
          </a:p>
          <a:p>
            <a:pPr algn="ctr">
              <a:spcBef>
                <a:spcPct val="20000"/>
              </a:spcBef>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In carico al titolare del trattamento l’obbligo di effettuare l’analisi dei rischi e IL vaglio dell’adeguatezza delle misure di tutela. </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l’analisi del rischio privacy ha un ruolo fondamentale: diventa lo strumento atto a dimostrare l’adeguatezza delle misure implementate a tutela dei dati trattati.</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ART. 32 «</a:t>
            </a:r>
            <a:r>
              <a:rPr lang="it-IT" altLang="it-IT" i="1" cap="all" dirty="0">
                <a:latin typeface="Tahoma" panose="020B0604030504040204" pitchFamily="34" charset="0"/>
                <a:ea typeface="Tahoma" panose="020B0604030504040204" pitchFamily="34" charset="0"/>
                <a:cs typeface="Tahoma" panose="020B0604030504040204" pitchFamily="34" charset="0"/>
              </a:rPr>
              <a:t>Tenendo conto dello stato dell’arte e dei costi di attuazione, nonché della natura, dell’oggetto, del contesto e delle finalità del trattamento, come anche del rischio di varia probabilità e gravità per i diritti e le libertà delle persone fisiche, si devono mettere in atto misure tali da garantire un livello di sicurezza adeguato al rischio</a:t>
            </a:r>
            <a:r>
              <a:rPr lang="it-IT" altLang="it-IT" cap="all" dirty="0">
                <a:latin typeface="Tahoma" panose="020B0604030504040204" pitchFamily="34" charset="0"/>
                <a:ea typeface="Tahoma" panose="020B0604030504040204" pitchFamily="34" charset="0"/>
                <a:cs typeface="Tahoma" panose="020B0604030504040204" pitchFamily="34" charset="0"/>
              </a:rPr>
              <a:t>»</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I  RISCHI DA VALUTARE SONO:</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-rischi significativi per i diritti e le libertà fondamentali della persona</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-rischio di distruzione accidentale o illegale</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-rischio di perdita dei dati</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-rischio di modifica non voluta</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-rischio di comunicazione e diffusione non consentita</a:t>
            </a:r>
          </a:p>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VALUTAZIONE DI IMPATTO (PIA) (ART. 35)</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In casi specifici, come il ricorso a tecnologie a rischio per i diritti della persona, trattamenti su larga scala, ecc. (vedi comma 3 Art. 35) il trattamento deve essere testato con una valutazione di impatto privacy, ed eventualmente con una consultazione preventiva al Garante della Privacy</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5099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5D52D0F-8E5A-46DB-8961-3AE3F4EFC0A2}"/>
              </a:ext>
            </a:extLst>
          </p:cNvPr>
          <p:cNvSpPr/>
          <p:nvPr/>
        </p:nvSpPr>
        <p:spPr>
          <a:xfrm>
            <a:off x="218661" y="58847"/>
            <a:ext cx="11837503" cy="5640518"/>
          </a:xfrm>
          <a:prstGeom prst="rect">
            <a:avLst/>
          </a:prstGeom>
        </p:spPr>
        <p:txBody>
          <a:bodyPr wrap="square">
            <a:spAutoFit/>
          </a:bodyPr>
          <a:lstStyle/>
          <a:p>
            <a:endParaRPr lang="it-IT" dirty="0">
              <a:solidFill>
                <a:srgbClr val="444444"/>
              </a:solidFill>
              <a:latin typeface="Open Sans"/>
            </a:endParaRPr>
          </a:p>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IL CONCETTO DI LARGA SCALA</a:t>
            </a:r>
          </a:p>
          <a:p>
            <a:endParaRPr lang="it-IT" dirty="0">
              <a:solidFill>
                <a:srgbClr val="444444"/>
              </a:solidFill>
              <a:latin typeface="Open Sans"/>
            </a:endParaRP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Grazie alle linee guida rilasciate dal WP 29 </a:t>
            </a:r>
            <a:r>
              <a:rPr lang="it-IT" sz="1200" cap="all" dirty="0">
                <a:latin typeface="Tahoma" panose="020B0604030504040204" pitchFamily="34" charset="0"/>
                <a:ea typeface="Tahoma" panose="020B0604030504040204" pitchFamily="34" charset="0"/>
                <a:cs typeface="Tahoma" panose="020B0604030504040204" pitchFamily="34" charset="0"/>
              </a:rPr>
              <a:t>(</a:t>
            </a:r>
            <a:r>
              <a:rPr lang="it-IT" sz="1200" cap="all" dirty="0" err="1">
                <a:latin typeface="Tahoma" panose="020B0604030504040204" pitchFamily="34" charset="0"/>
                <a:ea typeface="Tahoma" panose="020B0604030504040204" pitchFamily="34" charset="0"/>
                <a:cs typeface="Tahoma" panose="020B0604030504040204" pitchFamily="34" charset="0"/>
              </a:rPr>
              <a:t>Working</a:t>
            </a:r>
            <a:r>
              <a:rPr lang="it-IT" sz="1200" cap="all" dirty="0">
                <a:latin typeface="Tahoma" panose="020B0604030504040204" pitchFamily="34" charset="0"/>
                <a:ea typeface="Tahoma" panose="020B0604030504040204" pitchFamily="34" charset="0"/>
                <a:cs typeface="Tahoma" panose="020B0604030504040204" pitchFamily="34" charset="0"/>
              </a:rPr>
              <a:t> Party article 29 o WP29, </a:t>
            </a:r>
            <a:r>
              <a:rPr lang="it-IT" sz="1200" cap="all" dirty="0" err="1">
                <a:latin typeface="Tahoma" panose="020B0604030504040204" pitchFamily="34" charset="0"/>
                <a:ea typeface="Tahoma" panose="020B0604030504040204" pitchFamily="34" charset="0"/>
                <a:cs typeface="Tahoma" panose="020B0604030504040204" pitchFamily="34" charset="0"/>
              </a:rPr>
              <a:t>perchè</a:t>
            </a:r>
            <a:r>
              <a:rPr lang="it-IT" sz="1200" cap="all" dirty="0">
                <a:latin typeface="Tahoma" panose="020B0604030504040204" pitchFamily="34" charset="0"/>
                <a:ea typeface="Tahoma" panose="020B0604030504040204" pitchFamily="34" charset="0"/>
                <a:cs typeface="Tahoma" panose="020B0604030504040204" pitchFamily="34" charset="0"/>
              </a:rPr>
              <a:t> previsto dall'art. 29 della direttiva europea 95/46 OGGI </a:t>
            </a:r>
            <a:r>
              <a:rPr lang="it-IT" sz="1200" cap="all" dirty="0" err="1">
                <a:latin typeface="Tahoma" panose="020B0604030504040204" pitchFamily="34" charset="0"/>
                <a:ea typeface="Tahoma" panose="020B0604030504040204" pitchFamily="34" charset="0"/>
                <a:cs typeface="Tahoma" panose="020B0604030504040204" pitchFamily="34" charset="0"/>
              </a:rPr>
              <a:t>European</a:t>
            </a:r>
            <a:r>
              <a:rPr lang="it-IT" sz="1200" cap="all" dirty="0">
                <a:latin typeface="Tahoma" panose="020B0604030504040204" pitchFamily="34" charset="0"/>
                <a:ea typeface="Tahoma" panose="020B0604030504040204" pitchFamily="34" charset="0"/>
                <a:cs typeface="Tahoma" panose="020B0604030504040204" pitchFamily="34" charset="0"/>
              </a:rPr>
              <a:t> Data Protection Board, o Comitato europeo per la protezione dei dati) </a:t>
            </a:r>
            <a:r>
              <a:rPr lang="it-IT" cap="all" dirty="0">
                <a:latin typeface="Tahoma" panose="020B0604030504040204" pitchFamily="34" charset="0"/>
                <a:ea typeface="Tahoma" panose="020B0604030504040204" pitchFamily="34" charset="0"/>
                <a:cs typeface="Tahoma" panose="020B0604030504040204" pitchFamily="34" charset="0"/>
              </a:rPr>
              <a:t>sappiamo che il concetto E’ legato a fattori quali:</a:t>
            </a:r>
          </a:p>
          <a:p>
            <a:pPr algn="just">
              <a:lnSpc>
                <a:spcPct val="150000"/>
              </a:lnSpc>
              <a:buFont typeface="Arial" panose="020B0604020202020204" pitchFamily="34" charset="0"/>
              <a:buChar char="•"/>
            </a:pPr>
            <a:r>
              <a:rPr lang="it-IT" cap="all" dirty="0">
                <a:latin typeface="Tahoma" panose="020B0604030504040204" pitchFamily="34" charset="0"/>
                <a:ea typeface="Tahoma" panose="020B0604030504040204" pitchFamily="34" charset="0"/>
                <a:cs typeface="Tahoma" panose="020B0604030504040204" pitchFamily="34" charset="0"/>
              </a:rPr>
              <a:t>Il territorio geografico</a:t>
            </a:r>
          </a:p>
          <a:p>
            <a:pPr algn="just">
              <a:lnSpc>
                <a:spcPct val="150000"/>
              </a:lnSpc>
              <a:buFont typeface="Arial" panose="020B0604020202020204" pitchFamily="34" charset="0"/>
              <a:buChar char="•"/>
            </a:pPr>
            <a:r>
              <a:rPr lang="it-IT" cap="all" dirty="0">
                <a:latin typeface="Tahoma" panose="020B0604030504040204" pitchFamily="34" charset="0"/>
                <a:ea typeface="Tahoma" panose="020B0604030504040204" pitchFamily="34" charset="0"/>
                <a:cs typeface="Tahoma" panose="020B0604030504040204" pitchFamily="34" charset="0"/>
              </a:rPr>
              <a:t>Il volume e la tipologia dei dati trattati</a:t>
            </a:r>
          </a:p>
          <a:p>
            <a:pPr algn="just">
              <a:lnSpc>
                <a:spcPct val="150000"/>
              </a:lnSpc>
              <a:buFont typeface="Arial" panose="020B0604020202020204" pitchFamily="34" charset="0"/>
              <a:buChar char="•"/>
            </a:pPr>
            <a:r>
              <a:rPr lang="it-IT" cap="all" dirty="0">
                <a:latin typeface="Tahoma" panose="020B0604030504040204" pitchFamily="34" charset="0"/>
                <a:ea typeface="Tahoma" panose="020B0604030504040204" pitchFamily="34" charset="0"/>
                <a:cs typeface="Tahoma" panose="020B0604030504040204" pitchFamily="34" charset="0"/>
              </a:rPr>
              <a:t>La percentuale di interessati sul totale di una popolazione di riferimento</a:t>
            </a:r>
          </a:p>
          <a:p>
            <a:pPr algn="just">
              <a:lnSpc>
                <a:spcPct val="150000"/>
              </a:lnSpc>
              <a:buFont typeface="Arial" panose="020B0604020202020204" pitchFamily="34" charset="0"/>
              <a:buChar char="•"/>
            </a:pPr>
            <a:r>
              <a:rPr lang="it-IT" cap="all" dirty="0">
                <a:latin typeface="Tahoma" panose="020B0604030504040204" pitchFamily="34" charset="0"/>
                <a:ea typeface="Tahoma" panose="020B0604030504040204" pitchFamily="34" charset="0"/>
                <a:cs typeface="Tahoma" panose="020B0604030504040204" pitchFamily="34" charset="0"/>
              </a:rPr>
              <a:t>La durata del trattamento</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il concetto NON è APPLICABILE AI singoli professionisti come i medici, AVV. ECC</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Al contrario possiamo considerare che un ospedale, un’azienda di trasporto pubblico, un’azienda di telefonia, un’assicurazione, un soggetto che fa profilazione ( motore di ricerca) siano realtà che rientrano appieno nella LARGA SCALA.</a:t>
            </a:r>
          </a:p>
        </p:txBody>
      </p:sp>
    </p:spTree>
    <p:extLst>
      <p:ext uri="{BB962C8B-B14F-4D97-AF65-F5344CB8AC3E}">
        <p14:creationId xmlns:p14="http://schemas.microsoft.com/office/powerpoint/2010/main" val="1506976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42DCB89-6D9D-4539-B710-9D9AB0A315B1}"/>
              </a:ext>
            </a:extLst>
          </p:cNvPr>
          <p:cNvSpPr/>
          <p:nvPr/>
        </p:nvSpPr>
        <p:spPr>
          <a:xfrm>
            <a:off x="528637" y="549336"/>
            <a:ext cx="11134724" cy="5306068"/>
          </a:xfrm>
          <a:prstGeom prst="rect">
            <a:avLst/>
          </a:prstGeom>
        </p:spPr>
        <p:txBody>
          <a:bodyPr wrap="square">
            <a:spAutoFit/>
          </a:bodyPr>
          <a:lstStyle/>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Estratto dalla lista fornita dal Garante della Privacy </a:t>
            </a:r>
          </a:p>
          <a:p>
            <a:pPr algn="ctr">
              <a:spcBef>
                <a:spcPct val="20000"/>
              </a:spcBef>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per la protezione dei dati dei rischi che incombono sui sistemi informatici:</a:t>
            </a:r>
          </a:p>
          <a:p>
            <a:pPr algn="ctr">
              <a:spcBef>
                <a:spcPct val="20000"/>
              </a:spcBef>
              <a:buClr>
                <a:srgbClr val="00FF00"/>
              </a:buClr>
              <a:buSzPct val="80000"/>
              <a:defRPr/>
            </a:pPr>
            <a:endParaRPr lang="it-IT" u="sng" dirty="0">
              <a:effectLst>
                <a:outerShdw blurRad="38100" dist="38100" dir="2700000" algn="tl">
                  <a:srgbClr val="000000"/>
                </a:outerShdw>
              </a:effectLst>
              <a:latin typeface="Tahoma" panose="020B0604030504040204" pitchFamily="34" charset="0"/>
              <a:cs typeface="Times New Roman" panose="02020603050405020304" pitchFamily="18" charset="0"/>
            </a:endParaRPr>
          </a:p>
          <a:p>
            <a:pPr marL="342900" indent="-342900">
              <a:buFont typeface="+mj-lt"/>
              <a:buAutoNum type="arabicPeriod"/>
              <a:defRPr/>
            </a:pPr>
            <a:r>
              <a:rPr lang="it-IT" cap="all" dirty="0">
                <a:latin typeface="Tahoma" panose="020B0604030504040204" pitchFamily="34" charset="0"/>
                <a:ea typeface="Tahoma" panose="020B0604030504040204" pitchFamily="34" charset="0"/>
                <a:cs typeface="Tahoma" panose="020B0604030504040204" pitchFamily="34" charset="0"/>
              </a:rPr>
              <a:t>Comportamenti degli operatori: Furto di credenziali di autenticazione, Carenza di consapevolezza, disattenzione o incuria, Comportamenti sleali o fraudolenti, Errore materiale</a:t>
            </a:r>
          </a:p>
          <a:p>
            <a:pPr marL="342900" indent="-342900">
              <a:buFont typeface="+mj-lt"/>
              <a:buAutoNum type="arabicPeriod"/>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defRPr/>
            </a:pPr>
            <a:r>
              <a:rPr lang="it-IT" cap="all" dirty="0">
                <a:latin typeface="Tahoma" panose="020B0604030504040204" pitchFamily="34" charset="0"/>
                <a:ea typeface="Tahoma" panose="020B0604030504040204" pitchFamily="34" charset="0"/>
                <a:cs typeface="Tahoma" panose="020B0604030504040204" pitchFamily="34" charset="0"/>
              </a:rPr>
              <a:t>Eventi relativi agli strumenti: Azione di virus informatici o di codici malefici, Spam o altre tecniche di sabotaggio, Malfunzionamento, indisponibilità o degrado degli strumenti, Accessi esterni non autorizzati, Intercettazione di informazioni in rete</a:t>
            </a:r>
          </a:p>
          <a:p>
            <a:pPr marL="342900" indent="-342900">
              <a:buFont typeface="+mj-lt"/>
              <a:buAutoNum type="arabicPeriod"/>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defRPr/>
            </a:pPr>
            <a:r>
              <a:rPr lang="it-IT" cap="all" dirty="0">
                <a:latin typeface="Tahoma" panose="020B0604030504040204" pitchFamily="34" charset="0"/>
                <a:ea typeface="Tahoma" panose="020B0604030504040204" pitchFamily="34" charset="0"/>
                <a:cs typeface="Tahoma" panose="020B0604030504040204" pitchFamily="34" charset="0"/>
              </a:rPr>
              <a:t>Eventi relativi al contesto: Accessi non autorizzati a locali/reparti ad accesso ristretto, Asportazione e furto di strumenti contenenti dati, Eventi distruttivi, naturali o artificiali, dolosi, accidentali o dovuti ad incuria, Guasto ai sistemi complementari (impianto elettrico, climatizzazione….), Errori umani nella gestione della sicurezza fisica</a:t>
            </a:r>
          </a:p>
        </p:txBody>
      </p:sp>
    </p:spTree>
    <p:extLst>
      <p:ext uri="{BB962C8B-B14F-4D97-AF65-F5344CB8AC3E}">
        <p14:creationId xmlns:p14="http://schemas.microsoft.com/office/powerpoint/2010/main" val="3525944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29A46E4-0D22-4A0C-9BB1-5F81A4FB5D1B}"/>
              </a:ext>
            </a:extLst>
          </p:cNvPr>
          <p:cNvSpPr/>
          <p:nvPr/>
        </p:nvSpPr>
        <p:spPr>
          <a:xfrm>
            <a:off x="445455" y="381837"/>
            <a:ext cx="11301088" cy="6235553"/>
          </a:xfrm>
          <a:prstGeom prst="rect">
            <a:avLst/>
          </a:prstGeom>
        </p:spPr>
        <p:txBody>
          <a:bodyPr wrap="square">
            <a:spAutoFit/>
          </a:bodyPr>
          <a:lstStyle/>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LE INFORMATIVE</a:t>
            </a:r>
          </a:p>
          <a:p>
            <a:endParaRPr lang="it-IT" dirty="0"/>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L'informativa è una comunicazione rivolta all'interessato che ha lo scopo di informare sulle finalità e le modalità dei trattamenti operati dal titolare del trattamento,  Essa è ESPRESSIONE del dovere del titolare del trattamento di assicurare la trasparenza e correttezza dei trattamenti fin dalla fase di progettazione dei trattamenti stessi, e di essere in grado di comprovarlo in qualunque momento (principio di accountability). </a:t>
            </a:r>
          </a:p>
          <a:p>
            <a:pPr algn="just">
              <a:lnSpc>
                <a:spcPct val="150000"/>
              </a:lnSpc>
            </a:pPr>
            <a:endParaRPr 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CONTENUTO MINIMO DELLE INFORMATIVE (ART. 13 E 14 G.D.P.R. 679/2016)</a:t>
            </a:r>
          </a:p>
          <a:p>
            <a:pPr algn="just">
              <a:lnSpc>
                <a:spcPct val="150000"/>
              </a:lnSpc>
            </a:pPr>
            <a:endParaRPr lang="it-IT" cap="all" dirty="0">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50000"/>
              </a:lnSpc>
              <a:buFontTx/>
              <a:buChar char="-"/>
            </a:pPr>
            <a:r>
              <a:rPr lang="it-IT" cap="all" dirty="0">
                <a:latin typeface="Tahoma" panose="020B0604030504040204" pitchFamily="34" charset="0"/>
                <a:ea typeface="Tahoma" panose="020B0604030504040204" pitchFamily="34" charset="0"/>
                <a:cs typeface="Tahoma" panose="020B0604030504040204" pitchFamily="34" charset="0"/>
              </a:rPr>
              <a:t>categorie di dati trattati e finalità  del trattamento </a:t>
            </a:r>
          </a:p>
          <a:p>
            <a:pPr marL="285750" indent="-285750" algn="just">
              <a:lnSpc>
                <a:spcPct val="150000"/>
              </a:lnSpc>
              <a:buFontTx/>
              <a:buChar char="-"/>
            </a:pPr>
            <a:r>
              <a:rPr lang="it-IT" cap="all" dirty="0">
                <a:latin typeface="Tahoma" panose="020B0604030504040204" pitchFamily="34" charset="0"/>
                <a:ea typeface="Tahoma" panose="020B0604030504040204" pitchFamily="34" charset="0"/>
                <a:cs typeface="Tahoma" panose="020B0604030504040204" pitchFamily="34" charset="0"/>
              </a:rPr>
              <a:t>la base giuridica del trattamento;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natura obbligatoria o facoltativa del conferimento dei dati e le conseguenze di tale rifiuto; </a:t>
            </a:r>
          </a:p>
          <a:p>
            <a:pPr algn="ctr">
              <a:spcBef>
                <a:spcPct val="20000"/>
              </a:spcBef>
              <a:buClr>
                <a:srgbClr val="00FF00"/>
              </a:buClr>
              <a:buSzPct val="80000"/>
              <a:defRPr/>
            </a:pPr>
            <a:endParaRPr lang="it-IT" altLang="it-IT" sz="2600" u="sng" cap="all"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439546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29A46E4-0D22-4A0C-9BB1-5F81A4FB5D1B}"/>
              </a:ext>
            </a:extLst>
          </p:cNvPr>
          <p:cNvSpPr/>
          <p:nvPr/>
        </p:nvSpPr>
        <p:spPr>
          <a:xfrm>
            <a:off x="182217" y="0"/>
            <a:ext cx="11827565" cy="6683881"/>
          </a:xfrm>
          <a:prstGeom prst="rect">
            <a:avLst/>
          </a:prstGeom>
        </p:spPr>
        <p:txBody>
          <a:bodyPr wrap="square">
            <a:spAutoFit/>
          </a:bodyPr>
          <a:lstStyle/>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se il titolare ha intenzione di utilizzare i dati per una finalità diversa da quella per la quale sono stati raccolti;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soggetti destinatari (anche per categorie) ai quali i dati possono essere comunicati e l’ambito di diffusione dei dati medesimi (l'indicazione di soggetti terzi non può essere generica);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se il titolare ha intenzione di trasferire i dati in paesi extra UE, nel qual caso se esiste o meno una decisione di adeguatezza della Commissione UE (ovvero se la Commissione ha deciso che il paese terzo, un territorio o uno o più settori specifici all'interno del paese terzo, o l'organizzazione internazionale in questione garantiscono un livello di protezione adeguato, per cui il trasferimento non necessita di autorizzazioni specifiche);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il periodo di conservazione dei dati oppure l'indicazione dei criteri per determinarlo;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i diritti dell’interessato;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dati identificativi (nome, denominazione o ragione sociale, domicilio o sede) del titolare del trattamento e, se designato, del responsabile per la protezione dei dati (DPO), E un recapito al quale gli interessati potranno rivolgersi per esercitare i propri diritti;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se il trattamento comporta processi decisionali automatizzati (come la profilazione)</a:t>
            </a:r>
            <a:endParaRPr lang="it-IT" altLang="it-IT" sz="2600" u="sng" cap="all"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139899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egnaposto numero diapositiva 4">
            <a:extLst>
              <a:ext uri="{FF2B5EF4-FFF2-40B4-BE49-F238E27FC236}">
                <a16:creationId xmlns:a16="http://schemas.microsoft.com/office/drawing/2014/main" id="{C942199F-C432-4ED0-A818-9E01E20459FA}"/>
              </a:ext>
            </a:extLst>
          </p:cNvPr>
          <p:cNvSpPr>
            <a:spLocks noGrp="1"/>
          </p:cNvSpPr>
          <p:nvPr>
            <p:ph type="sldNum" sz="quarter" idx="11"/>
          </p:nvPr>
        </p:nvSpPr>
        <p:spPr>
          <a:extLst>
            <a:ext uri="{91240B29-F687-4F45-9708-019B960494DF}">
              <a14:hiddenLine xmlns:a14="http://schemas.microsoft.com/office/drawing/2010/main" w="9525">
                <a:solidFill>
                  <a:srgbClr val="3465A4"/>
                </a:solidFill>
                <a:round/>
                <a:headEnd/>
                <a:tailEnd/>
              </a14:hiddenLine>
            </a:ext>
          </a:extLst>
        </p:spPr>
        <p:txBody>
          <a:bodyPr/>
          <a:lstStyle>
            <a:lvl1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1pPr>
            <a:lvl2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2pPr>
            <a:lvl3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3pPr>
            <a:lvl4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4pPr>
            <a:lvl5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5pPr>
            <a:lvl6pPr marL="2281245"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6pPr>
            <a:lvl7pPr marL="2696017"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7pPr>
            <a:lvl8pPr marL="3110789"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8pPr>
            <a:lvl9pPr marL="3525561"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9pPr>
          </a:lstStyle>
          <a:p>
            <a:fld id="{FBC9AA1B-DF4E-41D8-997B-6C7E241879FC}" type="slidenum">
              <a:rPr lang="it-IT" altLang="it-IT">
                <a:solidFill>
                  <a:srgbClr val="FFFFFF"/>
                </a:solidFill>
                <a:latin typeface="Source Sans Pro Black" panose="020B0604020202020204" pitchFamily="34" charset="0"/>
                <a:cs typeface="源ノ角ゴシック Heavy" charset="0"/>
              </a:rPr>
              <a:pPr/>
              <a:t>26</a:t>
            </a:fld>
            <a:endParaRPr lang="it-IT" altLang="it-IT" dirty="0">
              <a:solidFill>
                <a:srgbClr val="FFFFFF"/>
              </a:solidFill>
              <a:latin typeface="Source Sans Pro Black" panose="020B0604020202020204" pitchFamily="34" charset="0"/>
              <a:cs typeface="源ノ角ゴシック Heavy" charset="0"/>
            </a:endParaRPr>
          </a:p>
        </p:txBody>
      </p:sp>
      <p:sp>
        <p:nvSpPr>
          <p:cNvPr id="11268" name="Rectangle 1">
            <a:extLst>
              <a:ext uri="{FF2B5EF4-FFF2-40B4-BE49-F238E27FC236}">
                <a16:creationId xmlns:a16="http://schemas.microsoft.com/office/drawing/2014/main" id="{6726FEBD-9C86-4C2B-A7B4-6E177B3F1F7F}"/>
              </a:ext>
            </a:extLst>
          </p:cNvPr>
          <p:cNvSpPr>
            <a:spLocks noGrp="1" noChangeArrowheads="1"/>
          </p:cNvSpPr>
          <p:nvPr>
            <p:ph type="title" idx="4294967295"/>
          </p:nvPr>
        </p:nvSpPr>
        <p:spPr>
          <a:xfrm>
            <a:off x="1850435" y="326915"/>
            <a:ext cx="8491131" cy="816565"/>
          </a:xfrm>
        </p:spPr>
        <p:txBody>
          <a:bodyPr>
            <a:normAutofit/>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Diritti degli interessati</a:t>
            </a:r>
          </a:p>
        </p:txBody>
      </p:sp>
      <p:pic>
        <p:nvPicPr>
          <p:cNvPr id="13317" name="Picture 2">
            <a:extLst>
              <a:ext uri="{FF2B5EF4-FFF2-40B4-BE49-F238E27FC236}">
                <a16:creationId xmlns:a16="http://schemas.microsoft.com/office/drawing/2014/main" id="{C6796839-32F1-482E-A4F7-04E3061061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312" y="1564005"/>
            <a:ext cx="5011726" cy="333539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8" name="Rectangle 3">
            <a:extLst>
              <a:ext uri="{FF2B5EF4-FFF2-40B4-BE49-F238E27FC236}">
                <a16:creationId xmlns:a16="http://schemas.microsoft.com/office/drawing/2014/main" id="{B61AD79D-16FA-40B2-A677-D98463BD9D11}"/>
              </a:ext>
            </a:extLst>
          </p:cNvPr>
          <p:cNvSpPr>
            <a:spLocks noGrp="1" noChangeArrowheads="1"/>
          </p:cNvSpPr>
          <p:nvPr>
            <p:ph type="body" idx="4294967295"/>
          </p:nvPr>
        </p:nvSpPr>
        <p:spPr>
          <a:xfrm>
            <a:off x="457200" y="1143480"/>
            <a:ext cx="10793896" cy="4823067"/>
          </a:xfrm>
        </p:spPr>
        <p:txBody>
          <a:bodyPr/>
          <a:lstStyle/>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Informativa</a:t>
            </a:r>
          </a:p>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Accesso ai dati</a:t>
            </a:r>
          </a:p>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Rettifica</a:t>
            </a:r>
          </a:p>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Cancellazione e Oblio</a:t>
            </a:r>
          </a:p>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Limitazione del trattamento</a:t>
            </a:r>
          </a:p>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Portabilità dei dati</a:t>
            </a:r>
          </a:p>
          <a:p>
            <a:pPr marL="385968" indent="-385968">
              <a:lnSpc>
                <a:spcPct val="200000"/>
              </a:lnSpc>
              <a:buSzPct val="45000"/>
              <a:buFont typeface="Wingdings" panose="05000000000000000000" pitchFamily="2" charset="2"/>
              <a:buChar char=""/>
              <a:tabLst>
                <a:tab pos="385968" algn="l"/>
                <a:tab pos="481020" algn="l"/>
                <a:tab pos="888592" algn="l"/>
                <a:tab pos="1296162" algn="l"/>
                <a:tab pos="1703733" algn="l"/>
                <a:tab pos="2111304" algn="l"/>
                <a:tab pos="2518875" algn="l"/>
                <a:tab pos="2926446" algn="l"/>
                <a:tab pos="3334017" algn="l"/>
                <a:tab pos="3741588" algn="l"/>
                <a:tab pos="4149159" algn="l"/>
                <a:tab pos="4556730" algn="l"/>
                <a:tab pos="4964301" algn="l"/>
                <a:tab pos="5371871" algn="l"/>
                <a:tab pos="5779443" algn="l"/>
                <a:tab pos="6187013" algn="l"/>
                <a:tab pos="6594585" algn="l"/>
                <a:tab pos="7002155" algn="l"/>
                <a:tab pos="7409727" algn="l"/>
                <a:tab pos="7817297" algn="l"/>
                <a:tab pos="8224868" algn="l"/>
              </a:tabLst>
            </a:pPr>
            <a:r>
              <a:rPr lang="it-IT" altLang="it-IT" sz="1800" cap="all" dirty="0">
                <a:latin typeface="Tahoma" panose="020B0604030504040204" pitchFamily="34" charset="0"/>
                <a:ea typeface="Tahoma" panose="020B0604030504040204" pitchFamily="34" charset="0"/>
                <a:cs typeface="Tahoma" panose="020B0604030504040204" pitchFamily="34" charset="0"/>
              </a:rPr>
              <a:t>Opposizione al trattamento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25D4B15-FB01-4057-A8DB-E565D8A1F8BB}"/>
              </a:ext>
            </a:extLst>
          </p:cNvPr>
          <p:cNvSpPr/>
          <p:nvPr/>
        </p:nvSpPr>
        <p:spPr>
          <a:xfrm>
            <a:off x="813881" y="186207"/>
            <a:ext cx="10564238" cy="4850559"/>
          </a:xfrm>
          <a:prstGeom prst="rect">
            <a:avLst/>
          </a:prstGeom>
        </p:spPr>
        <p:txBody>
          <a:bodyPr wrap="square">
            <a:spAutoFit/>
          </a:bodyPr>
          <a:lstStyle/>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QUINDI DIRITTI………………..</a:t>
            </a:r>
          </a:p>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altLang="it-IT" cap="all" dirty="0">
                <a:latin typeface="Tahoma" panose="020B0604030504040204" pitchFamily="34" charset="0"/>
                <a:ea typeface="Tahoma" panose="020B0604030504040204" pitchFamily="34" charset="0"/>
                <a:cs typeface="Tahoma" panose="020B0604030504040204" pitchFamily="34" charset="0"/>
              </a:rPr>
              <a:t>DI INFORMAZIONE 				informativa concisa, chiara, accessibile</a:t>
            </a:r>
          </a:p>
          <a:p>
            <a:pPr>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altLang="it-IT" cap="all" dirty="0">
                <a:latin typeface="Tahoma" panose="020B0604030504040204" pitchFamily="34" charset="0"/>
                <a:ea typeface="Tahoma" panose="020B0604030504040204" pitchFamily="34" charset="0"/>
                <a:cs typeface="Tahoma" panose="020B0604030504040204" pitchFamily="34" charset="0"/>
              </a:rPr>
              <a:t>DI ACCESSO					verifica propri dati e relativi </a:t>
            </a:r>
            <a:r>
              <a:rPr lang="it-IT" altLang="it-IT" cap="all" dirty="0" err="1">
                <a:latin typeface="Tahoma" panose="020B0604030504040204" pitchFamily="34" charset="0"/>
                <a:ea typeface="Tahoma" panose="020B0604030504040204" pitchFamily="34" charset="0"/>
                <a:cs typeface="Tahoma" panose="020B0604030504040204" pitchFamily="34" charset="0"/>
              </a:rPr>
              <a:t>trattam</a:t>
            </a:r>
            <a:r>
              <a:rPr lang="it-IT" altLang="it-IT" cap="all" dirty="0">
                <a:latin typeface="Tahoma" panose="020B0604030504040204" pitchFamily="34" charset="0"/>
                <a:ea typeface="Tahoma" panose="020B0604030504040204" pitchFamily="34" charset="0"/>
                <a:cs typeface="Tahoma" panose="020B0604030504040204" pitchFamily="34" charset="0"/>
              </a:rPr>
              <a:t>.</a:t>
            </a:r>
          </a:p>
          <a:p>
            <a:pPr>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altLang="it-IT" cap="all" dirty="0">
                <a:latin typeface="Tahoma" panose="020B0604030504040204" pitchFamily="34" charset="0"/>
                <a:ea typeface="Tahoma" panose="020B0604030504040204" pitchFamily="34" charset="0"/>
                <a:cs typeface="Tahoma" panose="020B0604030504040204" pitchFamily="34" charset="0"/>
              </a:rPr>
              <a:t>DI RETTIFICA					possibilità di modifica dei propri dati</a:t>
            </a:r>
          </a:p>
          <a:p>
            <a:pPr>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altLang="it-IT" cap="all" dirty="0">
                <a:latin typeface="Tahoma" panose="020B0604030504040204" pitchFamily="34" charset="0"/>
                <a:ea typeface="Tahoma" panose="020B0604030504040204" pitchFamily="34" charset="0"/>
                <a:cs typeface="Tahoma" panose="020B0604030504040204" pitchFamily="34" charset="0"/>
              </a:rPr>
              <a:t>DI CANCELLAZIONE (OBLIO)			REVOCA DEL CONSENSO E CANCELLAZIONE</a:t>
            </a:r>
          </a:p>
          <a:p>
            <a:pPr>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cap="all" dirty="0">
                <a:latin typeface="Tahoma" panose="020B0604030504040204" pitchFamily="34" charset="0"/>
                <a:ea typeface="Tahoma" panose="020B0604030504040204" pitchFamily="34" charset="0"/>
                <a:cs typeface="Tahoma" panose="020B0604030504040204" pitchFamily="34" charset="0"/>
              </a:rPr>
              <a:t>DI LIMITAZIONE					CORREZ. INESATTEZZE E LIMITAZIONE TRATT.</a:t>
            </a:r>
          </a:p>
          <a:p>
            <a:pPr>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cap="all" dirty="0">
                <a:latin typeface="Tahoma" panose="020B0604030504040204" pitchFamily="34" charset="0"/>
                <a:ea typeface="Tahoma" panose="020B0604030504040204" pitchFamily="34" charset="0"/>
                <a:cs typeface="Tahoma" panose="020B0604030504040204" pitchFamily="34" charset="0"/>
              </a:rPr>
              <a:t>ALLA </a:t>
            </a:r>
            <a:r>
              <a:rPr lang="it-IT" cap="all" dirty="0" err="1">
                <a:latin typeface="Tahoma" panose="020B0604030504040204" pitchFamily="34" charset="0"/>
                <a:ea typeface="Tahoma" panose="020B0604030504040204" pitchFamily="34" charset="0"/>
                <a:cs typeface="Tahoma" panose="020B0604030504040204" pitchFamily="34" charset="0"/>
              </a:rPr>
              <a:t>PORTABILITà</a:t>
            </a:r>
            <a:r>
              <a:rPr lang="it-IT" cap="all" dirty="0">
                <a:latin typeface="Tahoma" panose="020B0604030504040204" pitchFamily="34" charset="0"/>
                <a:ea typeface="Tahoma" panose="020B0604030504040204" pitchFamily="34" charset="0"/>
                <a:cs typeface="Tahoma" panose="020B0604030504040204" pitchFamily="34" charset="0"/>
              </a:rPr>
              <a:t>  DEI  DATI			TRASFERIMENTO DATI AD ALTRO TITOLARE</a:t>
            </a:r>
          </a:p>
          <a:p>
            <a:pPr>
              <a:defRPr/>
            </a:pPr>
            <a:endParaRPr lang="it-IT" cap="all" dirty="0">
              <a:latin typeface="Tahoma" panose="020B0604030504040204" pitchFamily="34" charset="0"/>
              <a:ea typeface="Tahoma" panose="020B0604030504040204" pitchFamily="34" charset="0"/>
              <a:cs typeface="Tahoma" panose="020B0604030504040204" pitchFamily="34" charset="0"/>
            </a:endParaRPr>
          </a:p>
          <a:p>
            <a:pPr>
              <a:defRPr/>
            </a:pPr>
            <a:r>
              <a:rPr lang="it-IT" cap="all" dirty="0">
                <a:latin typeface="Tahoma" panose="020B0604030504040204" pitchFamily="34" charset="0"/>
                <a:ea typeface="Tahoma" panose="020B0604030504040204" pitchFamily="34" charset="0"/>
                <a:cs typeface="Tahoma" panose="020B0604030504040204" pitchFamily="34" charset="0"/>
              </a:rPr>
              <a:t>DI OPPOSIZIONE					OPPOSIZIONE IN OGNI MOMENTO AL TRATT.</a:t>
            </a:r>
          </a:p>
        </p:txBody>
      </p:sp>
      <p:sp>
        <p:nvSpPr>
          <p:cNvPr id="3" name="Freccia a destra 2">
            <a:extLst>
              <a:ext uri="{FF2B5EF4-FFF2-40B4-BE49-F238E27FC236}">
                <a16:creationId xmlns:a16="http://schemas.microsoft.com/office/drawing/2014/main" id="{3A081E6D-86F1-4BD8-9043-547102FE5A39}"/>
              </a:ext>
            </a:extLst>
          </p:cNvPr>
          <p:cNvSpPr/>
          <p:nvPr/>
        </p:nvSpPr>
        <p:spPr>
          <a:xfrm>
            <a:off x="4594696" y="1495032"/>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551A3890-08A7-458B-959B-A46BE5DBD7F5}"/>
              </a:ext>
            </a:extLst>
          </p:cNvPr>
          <p:cNvSpPr/>
          <p:nvPr/>
        </p:nvSpPr>
        <p:spPr>
          <a:xfrm>
            <a:off x="4573618" y="2036336"/>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C9445605-4010-4D31-A9E2-4D0A7C81B1F0}"/>
              </a:ext>
            </a:extLst>
          </p:cNvPr>
          <p:cNvSpPr/>
          <p:nvPr/>
        </p:nvSpPr>
        <p:spPr>
          <a:xfrm>
            <a:off x="4573618" y="2600500"/>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622D1164-A019-40BB-AFA3-6B12FB32E8BD}"/>
              </a:ext>
            </a:extLst>
          </p:cNvPr>
          <p:cNvSpPr/>
          <p:nvPr/>
        </p:nvSpPr>
        <p:spPr>
          <a:xfrm>
            <a:off x="4594696" y="3139749"/>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a:extLst>
              <a:ext uri="{FF2B5EF4-FFF2-40B4-BE49-F238E27FC236}">
                <a16:creationId xmlns:a16="http://schemas.microsoft.com/office/drawing/2014/main" id="{817475F9-84DA-4DB2-A667-132AA7935049}"/>
              </a:ext>
            </a:extLst>
          </p:cNvPr>
          <p:cNvSpPr/>
          <p:nvPr/>
        </p:nvSpPr>
        <p:spPr>
          <a:xfrm>
            <a:off x="4573618" y="3683109"/>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a:extLst>
              <a:ext uri="{FF2B5EF4-FFF2-40B4-BE49-F238E27FC236}">
                <a16:creationId xmlns:a16="http://schemas.microsoft.com/office/drawing/2014/main" id="{DC65B8BF-577D-4FAD-98C8-61E5B1DFE9FF}"/>
              </a:ext>
            </a:extLst>
          </p:cNvPr>
          <p:cNvSpPr/>
          <p:nvPr/>
        </p:nvSpPr>
        <p:spPr>
          <a:xfrm>
            <a:off x="4573618" y="4223773"/>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a:extLst>
              <a:ext uri="{FF2B5EF4-FFF2-40B4-BE49-F238E27FC236}">
                <a16:creationId xmlns:a16="http://schemas.microsoft.com/office/drawing/2014/main" id="{2275EDB4-1F5A-45FF-8090-B6091EE91663}"/>
              </a:ext>
            </a:extLst>
          </p:cNvPr>
          <p:cNvSpPr/>
          <p:nvPr/>
        </p:nvSpPr>
        <p:spPr>
          <a:xfrm>
            <a:off x="4594696" y="4829008"/>
            <a:ext cx="76848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56302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29A46E4-0D22-4A0C-9BB1-5F81A4FB5D1B}"/>
              </a:ext>
            </a:extLst>
          </p:cNvPr>
          <p:cNvSpPr/>
          <p:nvPr/>
        </p:nvSpPr>
        <p:spPr>
          <a:xfrm>
            <a:off x="178904" y="342081"/>
            <a:ext cx="11587517" cy="5404556"/>
          </a:xfrm>
          <a:prstGeom prst="rect">
            <a:avLst/>
          </a:prstGeom>
        </p:spPr>
        <p:txBody>
          <a:bodyPr wrap="square">
            <a:spAutoFit/>
          </a:bodyPr>
          <a:lstStyle/>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DATA BREACH - DEFINIZIONE</a:t>
            </a:r>
          </a:p>
          <a:p>
            <a:endParaRPr lang="it-IT" dirty="0"/>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Si considerano eventi di Data </a:t>
            </a:r>
            <a:r>
              <a:rPr lang="it-IT" cap="all" dirty="0" err="1">
                <a:latin typeface="Tahoma" panose="020B0604030504040204" pitchFamily="34" charset="0"/>
                <a:ea typeface="Tahoma" panose="020B0604030504040204" pitchFamily="34" charset="0"/>
                <a:cs typeface="Tahoma" panose="020B0604030504040204" pitchFamily="34" charset="0"/>
              </a:rPr>
              <a:t>Breach</a:t>
            </a:r>
            <a:r>
              <a:rPr lang="it-IT" cap="all" dirty="0">
                <a:latin typeface="Tahoma" panose="020B0604030504040204" pitchFamily="34" charset="0"/>
                <a:ea typeface="Tahoma" panose="020B0604030504040204" pitchFamily="34" charset="0"/>
                <a:cs typeface="Tahoma" panose="020B0604030504040204" pitchFamily="34" charset="0"/>
              </a:rPr>
              <a:t> quelli che comportano in modo accidentale o illecito la distruzione, la perdita, la modifica, la divulgazione non autorizzata o l’accesso non autorizzato ai dati personali trattati. Tali eventi comportano rischi per i diritti e le libertà degli interessati. I principali rischi sono i seguenti: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danni fisici, materiali o immateriali alle persone fisiche</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perdita del controllo dei dati degli interessati</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limitazioni dei diritti/discriminazione</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furto o usurpazione di identità</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	perdite finanziarie/danno economico o sociale o reputazionale (sia per 	l’interessato che per il Titolare) </a:t>
            </a:r>
          </a:p>
          <a:p>
            <a:pPr algn="ctr">
              <a:spcBef>
                <a:spcPct val="20000"/>
              </a:spcBef>
              <a:buClr>
                <a:srgbClr val="00FF00"/>
              </a:buClr>
              <a:buSzPct val="80000"/>
              <a:defRPr/>
            </a:pPr>
            <a:endParaRPr lang="it-IT" altLang="it-IT" sz="2600" u="sng" cap="all"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926023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egnaposto numero diapositiva 4">
            <a:extLst>
              <a:ext uri="{FF2B5EF4-FFF2-40B4-BE49-F238E27FC236}">
                <a16:creationId xmlns:a16="http://schemas.microsoft.com/office/drawing/2014/main" id="{FBE22E6B-92BA-4565-A8EE-2C23EA8CA067}"/>
              </a:ext>
            </a:extLst>
          </p:cNvPr>
          <p:cNvSpPr>
            <a:spLocks noGrp="1"/>
          </p:cNvSpPr>
          <p:nvPr>
            <p:ph type="sldNum" sz="quarter" idx="11"/>
          </p:nvPr>
        </p:nvSpPr>
        <p:spPr>
          <a:extLst>
            <a:ext uri="{91240B29-F687-4F45-9708-019B960494DF}">
              <a14:hiddenLine xmlns:a14="http://schemas.microsoft.com/office/drawing/2010/main" w="9525">
                <a:solidFill>
                  <a:srgbClr val="3465A4"/>
                </a:solidFill>
                <a:round/>
                <a:headEnd/>
                <a:tailEnd/>
              </a14:hiddenLine>
            </a:ext>
          </a:extLst>
        </p:spPr>
        <p:txBody>
          <a:bodyPr/>
          <a:lstStyle>
            <a:lvl1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1pPr>
            <a:lvl2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2pPr>
            <a:lvl3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3pPr>
            <a:lvl4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4pPr>
            <a:lvl5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5pPr>
            <a:lvl6pPr marL="2281245"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6pPr>
            <a:lvl7pPr marL="2696017"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7pPr>
            <a:lvl8pPr marL="3110789"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8pPr>
            <a:lvl9pPr marL="3525561"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9pPr>
          </a:lstStyle>
          <a:p>
            <a:fld id="{77DC0BF0-0CC0-4CE3-A6FE-3A8D7DC407A1}" type="slidenum">
              <a:rPr lang="it-IT" altLang="it-IT">
                <a:solidFill>
                  <a:srgbClr val="FFFFFF"/>
                </a:solidFill>
                <a:latin typeface="Source Sans Pro Black" panose="020B0604020202020204" pitchFamily="34" charset="0"/>
                <a:cs typeface="源ノ角ゴシック Heavy" charset="0"/>
              </a:rPr>
              <a:pPr/>
              <a:t>29</a:t>
            </a:fld>
            <a:endParaRPr lang="it-IT" altLang="it-IT">
              <a:solidFill>
                <a:srgbClr val="FFFFFF"/>
              </a:solidFill>
              <a:latin typeface="Source Sans Pro Black" panose="020B0604020202020204" pitchFamily="34" charset="0"/>
              <a:cs typeface="源ノ角ゴシック Heavy" charset="0"/>
            </a:endParaRPr>
          </a:p>
        </p:txBody>
      </p:sp>
      <p:sp>
        <p:nvSpPr>
          <p:cNvPr id="22532" name="Rectangle 1">
            <a:extLst>
              <a:ext uri="{FF2B5EF4-FFF2-40B4-BE49-F238E27FC236}">
                <a16:creationId xmlns:a16="http://schemas.microsoft.com/office/drawing/2014/main" id="{9567E858-BFBC-4835-A92A-2730555ABE99}"/>
              </a:ext>
            </a:extLst>
          </p:cNvPr>
          <p:cNvSpPr>
            <a:spLocks noGrp="1" noChangeArrowheads="1"/>
          </p:cNvSpPr>
          <p:nvPr>
            <p:ph type="title" idx="4294967295"/>
          </p:nvPr>
        </p:nvSpPr>
        <p:spPr>
          <a:xfrm>
            <a:off x="1850435" y="326916"/>
            <a:ext cx="8483930" cy="809365"/>
          </a:xfrm>
        </p:spPr>
        <p:txBody>
          <a:bodyPr>
            <a:normAutofit/>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ADEMPIMENTI CONSEGUENTI </a:t>
            </a:r>
            <a:b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b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IN CASO DI Data </a:t>
            </a:r>
            <a:r>
              <a:rPr lang="it-IT" altLang="it-IT" sz="2600" u="sng" cap="all" dirty="0" err="1">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Breach</a:t>
            </a: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 </a:t>
            </a:r>
          </a:p>
        </p:txBody>
      </p:sp>
      <p:sp>
        <p:nvSpPr>
          <p:cNvPr id="22530" name="Rectangle 2">
            <a:extLst>
              <a:ext uri="{FF2B5EF4-FFF2-40B4-BE49-F238E27FC236}">
                <a16:creationId xmlns:a16="http://schemas.microsoft.com/office/drawing/2014/main" id="{8023B95F-DBC4-4D2B-BDB4-20F2753AF310}"/>
              </a:ext>
            </a:extLst>
          </p:cNvPr>
          <p:cNvSpPr>
            <a:spLocks noGrp="1" noChangeArrowheads="1"/>
          </p:cNvSpPr>
          <p:nvPr>
            <p:ph type="body" idx="4294967295"/>
          </p:nvPr>
        </p:nvSpPr>
        <p:spPr>
          <a:xfrm>
            <a:off x="362492" y="1352303"/>
            <a:ext cx="11459816" cy="4788025"/>
          </a:xfrm>
        </p:spPr>
        <p:txBody>
          <a:bodyPr/>
          <a:lstStyle/>
          <a:p>
            <a:pPr marL="603436" indent="-342763" algn="just">
              <a:lnSpc>
                <a:spcPct val="115000"/>
              </a:lnSpc>
              <a:spcAft>
                <a:spcPct val="0"/>
              </a:spcAft>
              <a:buNone/>
              <a:tabLst>
                <a:tab pos="60343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 pos="8442335" algn="l"/>
              </a:tabLst>
              <a:defRPr/>
            </a:pPr>
            <a:r>
              <a:rPr lang="it-IT" altLang="it-IT" sz="1800" cap="all" dirty="0">
                <a:latin typeface="Tahoma" panose="020B0604030504040204" pitchFamily="34" charset="0"/>
                <a:ea typeface="Tahoma" panose="020B0604030504040204" pitchFamily="34" charset="0"/>
                <a:cs typeface="Tahoma" panose="020B0604030504040204" pitchFamily="34" charset="0"/>
              </a:rPr>
              <a:t>In caso di violazione dei dati:</a:t>
            </a:r>
          </a:p>
          <a:p>
            <a:pPr marL="793540" indent="-540068" algn="just">
              <a:lnSpc>
                <a:spcPct val="115000"/>
              </a:lnSpc>
              <a:spcAft>
                <a:spcPct val="0"/>
              </a:spcAft>
              <a:buSzPct val="45000"/>
              <a:buFont typeface="Wingdings" panose="05000000000000000000" pitchFamily="2" charset="2"/>
              <a:buChar char=""/>
              <a:tabLst>
                <a:tab pos="60343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 pos="8442335" algn="l"/>
              </a:tabLst>
              <a:defRPr/>
            </a:pPr>
            <a:r>
              <a:rPr lang="it-IT" altLang="it-IT" sz="1800" cap="all" dirty="0">
                <a:latin typeface="Tahoma" panose="020B0604030504040204" pitchFamily="34" charset="0"/>
                <a:ea typeface="Tahoma" panose="020B0604030504040204" pitchFamily="34" charset="0"/>
                <a:cs typeface="Tahoma" panose="020B0604030504040204" pitchFamily="34" charset="0"/>
              </a:rPr>
              <a:t>72 ore per comunicazione al Garante</a:t>
            </a:r>
          </a:p>
          <a:p>
            <a:pPr marL="793540" indent="-540068" algn="just">
              <a:lnSpc>
                <a:spcPct val="115000"/>
              </a:lnSpc>
              <a:spcAft>
                <a:spcPct val="0"/>
              </a:spcAft>
              <a:buSzPct val="45000"/>
              <a:buFont typeface="Wingdings" panose="05000000000000000000" pitchFamily="2" charset="2"/>
              <a:buChar char=""/>
              <a:tabLst>
                <a:tab pos="60343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 pos="8442335" algn="l"/>
              </a:tabLst>
              <a:defRPr/>
            </a:pPr>
            <a:r>
              <a:rPr lang="it-IT" altLang="it-IT" sz="1800" cap="all" dirty="0">
                <a:latin typeface="Tahoma" panose="020B0604030504040204" pitchFamily="34" charset="0"/>
                <a:ea typeface="Tahoma" panose="020B0604030504040204" pitchFamily="34" charset="0"/>
                <a:cs typeface="Tahoma" panose="020B0604030504040204" pitchFamily="34" charset="0"/>
              </a:rPr>
              <a:t>Comunicazioni agli interessati se i dati sono in chiaro (non criptati) </a:t>
            </a:r>
          </a:p>
          <a:p>
            <a:pPr marL="603436" indent="-342763" algn="just">
              <a:lnSpc>
                <a:spcPct val="115000"/>
              </a:lnSpc>
              <a:spcAft>
                <a:spcPct val="0"/>
              </a:spcAft>
              <a:buNone/>
              <a:tabLst>
                <a:tab pos="60343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 pos="8442335" algn="l"/>
              </a:tabLst>
              <a:defRPr/>
            </a:pPr>
            <a:endParaRPr lang="it-IT" altLang="it-IT" sz="3266" dirty="0">
              <a:solidFill>
                <a:srgbClr val="000000"/>
              </a:solidFill>
              <a:latin typeface="Arial" panose="020B0604020202020204" pitchFamily="34" charset="0"/>
              <a:cs typeface="Arial" panose="020B0604020202020204" pitchFamily="34" charset="0"/>
            </a:endParaRPr>
          </a:p>
          <a:p>
            <a:pPr marL="603436" indent="-342763" algn="just">
              <a:lnSpc>
                <a:spcPct val="115000"/>
              </a:lnSpc>
              <a:spcAft>
                <a:spcPct val="0"/>
              </a:spcAft>
              <a:buNone/>
              <a:tabLst>
                <a:tab pos="60343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 pos="8442335" algn="l"/>
              </a:tabLst>
              <a:defRPr/>
            </a:pPr>
            <a:endParaRPr lang="it-IT" altLang="it-IT" sz="3266" dirty="0">
              <a:solidFill>
                <a:srgbClr val="000000"/>
              </a:solidFill>
              <a:latin typeface="Arial" panose="020B0604020202020204" pitchFamily="34" charset="0"/>
              <a:cs typeface="Arial" panose="020B0604020202020204" pitchFamily="34" charset="0"/>
            </a:endParaRPr>
          </a:p>
          <a:p>
            <a:pPr marL="603436" indent="-342763" algn="ctr">
              <a:lnSpc>
                <a:spcPct val="115000"/>
              </a:lnSpc>
              <a:spcAft>
                <a:spcPct val="0"/>
              </a:spcAft>
              <a:buNone/>
              <a:tabLst>
                <a:tab pos="603436" algn="l"/>
                <a:tab pos="698488" algn="l"/>
                <a:tab pos="1106058" algn="l"/>
                <a:tab pos="1513630" algn="l"/>
                <a:tab pos="1921200" algn="l"/>
                <a:tab pos="2328772" algn="l"/>
                <a:tab pos="2736342" algn="l"/>
                <a:tab pos="3143913" algn="l"/>
                <a:tab pos="3551484" algn="l"/>
                <a:tab pos="3959055" algn="l"/>
                <a:tab pos="4366626" algn="l"/>
                <a:tab pos="4774197" algn="l"/>
                <a:tab pos="5181768" algn="l"/>
                <a:tab pos="5589339" algn="l"/>
                <a:tab pos="5996910" algn="l"/>
                <a:tab pos="6404481" algn="l"/>
                <a:tab pos="6812051" algn="l"/>
                <a:tab pos="7219623" algn="l"/>
                <a:tab pos="7627193" algn="l"/>
                <a:tab pos="8034765" algn="l"/>
                <a:tab pos="8442335" algn="l"/>
              </a:tabLst>
              <a:defRPr/>
            </a:pPr>
            <a:endParaRPr lang="it-IT" altLang="it-IT" sz="3266" dirty="0">
              <a:solidFill>
                <a:srgbClr val="000000"/>
              </a:solidFill>
              <a:latin typeface="Arial" panose="020B0604020202020204" pitchFamily="34" charset="0"/>
              <a:cs typeface="Arial" panose="020B0604020202020204" pitchFamily="34" charset="0"/>
            </a:endParaRPr>
          </a:p>
        </p:txBody>
      </p:sp>
      <p:pic>
        <p:nvPicPr>
          <p:cNvPr id="22534" name="Picture 3">
            <a:extLst>
              <a:ext uri="{FF2B5EF4-FFF2-40B4-BE49-F238E27FC236}">
                <a16:creationId xmlns:a16="http://schemas.microsoft.com/office/drawing/2014/main" id="{DFCE6024-9976-4A7C-A61E-0D4A6F846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9096" y="3185613"/>
            <a:ext cx="3486607" cy="232008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11BD3DF-9A3B-4FDF-8E74-4B93889531E8}"/>
              </a:ext>
            </a:extLst>
          </p:cNvPr>
          <p:cNvSpPr/>
          <p:nvPr/>
        </p:nvSpPr>
        <p:spPr>
          <a:xfrm>
            <a:off x="502418" y="444225"/>
            <a:ext cx="11274249" cy="3960058"/>
          </a:xfrm>
          <a:prstGeom prst="rect">
            <a:avLst/>
          </a:prstGeom>
        </p:spPr>
        <p:txBody>
          <a:bodyPr wrap="square">
            <a:spAutoFit/>
          </a:bodyPr>
          <a:lstStyle/>
          <a:p>
            <a:pPr algn="ctr">
              <a:lnSpc>
                <a:spcPct val="150000"/>
              </a:lnSpc>
              <a:spcBef>
                <a:spcPct val="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REGOLAMENTO GENERALE SULLA PROTEZIONE DEI DATI 2016/679 </a:t>
            </a:r>
          </a:p>
          <a:p>
            <a:pPr algn="just">
              <a:lnSpc>
                <a:spcPct val="150000"/>
              </a:lnSpc>
              <a:spcBef>
                <a:spcPct val="0"/>
              </a:spcBef>
              <a:buClr>
                <a:srgbClr val="00FF00"/>
              </a:buClr>
              <a:buSzPct val="80000"/>
              <a:defRPr/>
            </a:pPr>
            <a:endParaRPr 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algn="just">
              <a:lnSpc>
                <a:spcPct val="150000"/>
              </a:lnSpc>
              <a:spcBef>
                <a:spcPct val="0"/>
              </a:spcBef>
              <a:buClr>
                <a:srgbClr val="00FF00"/>
              </a:buClr>
              <a:buSzPct val="80000"/>
              <a:defRPr/>
            </a:pPr>
            <a:r>
              <a:rPr lang="it-IT" b="1" u="sng" cap="all" dirty="0">
                <a:latin typeface="Tahoma" panose="020B0604030504040204" pitchFamily="34" charset="0"/>
                <a:ea typeface="Tahoma" panose="020B0604030504040204" pitchFamily="34" charset="0"/>
                <a:cs typeface="Tahoma" panose="020B0604030504040204" pitchFamily="34" charset="0"/>
              </a:rPr>
              <a:t>OGGETTO</a:t>
            </a:r>
            <a:r>
              <a:rPr lang="it-IT" cap="all" dirty="0">
                <a:latin typeface="Tahoma" panose="020B0604030504040204" pitchFamily="34" charset="0"/>
                <a:ea typeface="Tahoma" panose="020B0604030504040204" pitchFamily="34" charset="0"/>
                <a:cs typeface="Tahoma" panose="020B0604030504040204" pitchFamily="34" charset="0"/>
              </a:rPr>
              <a:t>: protezione delle persone fisiche con riguardo al trattamento dei dati personali e alla loro libera circolazione. </a:t>
            </a:r>
          </a:p>
          <a:p>
            <a:pPr algn="just">
              <a:lnSpc>
                <a:spcPct val="150000"/>
              </a:lnSpc>
              <a:spcBef>
                <a:spcPct val="0"/>
              </a:spcBef>
              <a:buClr>
                <a:srgbClr val="00FF00"/>
              </a:buClr>
              <a:buSzPct val="80000"/>
              <a:defRPr/>
            </a:pPr>
            <a:r>
              <a:rPr lang="it-IT" cap="all" dirty="0">
                <a:latin typeface="Tahoma" panose="020B0604030504040204" pitchFamily="34" charset="0"/>
                <a:ea typeface="Tahoma" panose="020B0604030504040204" pitchFamily="34" charset="0"/>
                <a:cs typeface="Tahoma" panose="020B0604030504040204" pitchFamily="34" charset="0"/>
              </a:rPr>
              <a:t>In vigore dal 25.05.2016, attuativo dal 25.05.2018 abroga la direttiva 95/46/CE (regolamento generale sulla protezione dei dati)</a:t>
            </a:r>
          </a:p>
          <a:p>
            <a:pPr algn="just">
              <a:lnSpc>
                <a:spcPct val="150000"/>
              </a:lnSpc>
              <a:spcBef>
                <a:spcPct val="0"/>
              </a:spcBef>
              <a:buClr>
                <a:srgbClr val="00FF00"/>
              </a:buClr>
              <a:buSzPct val="80000"/>
              <a:defRPr/>
            </a:pPr>
            <a:r>
              <a:rPr lang="it-IT" altLang="it-IT" b="1" u="sng" cap="all" dirty="0">
                <a:latin typeface="Tahoma" panose="020B0604030504040204" pitchFamily="34" charset="0"/>
                <a:ea typeface="Tahoma" panose="020B0604030504040204" pitchFamily="34" charset="0"/>
                <a:cs typeface="Tahoma" panose="020B0604030504040204" pitchFamily="34" charset="0"/>
              </a:rPr>
              <a:t>SCOPO</a:t>
            </a:r>
            <a:r>
              <a:rPr lang="it-IT" altLang="it-IT" cap="all" dirty="0">
                <a:latin typeface="Tahoma" panose="020B0604030504040204" pitchFamily="34" charset="0"/>
                <a:ea typeface="Tahoma" panose="020B0604030504040204" pitchFamily="34" charset="0"/>
                <a:cs typeface="Tahoma" panose="020B0604030504040204" pitchFamily="34" charset="0"/>
              </a:rPr>
              <a:t>: OFFRIRE CONDIZIONI DI </a:t>
            </a:r>
            <a:r>
              <a:rPr lang="it-IT" altLang="it-IT" cap="all" dirty="0" err="1">
                <a:latin typeface="Tahoma" panose="020B0604030504040204" pitchFamily="34" charset="0"/>
                <a:ea typeface="Tahoma" panose="020B0604030504040204" pitchFamily="34" charset="0"/>
                <a:cs typeface="Tahoma" panose="020B0604030504040204" pitchFamily="34" charset="0"/>
              </a:rPr>
              <a:t>PARITà</a:t>
            </a:r>
            <a:r>
              <a:rPr lang="it-IT" altLang="it-IT" cap="all" dirty="0">
                <a:latin typeface="Tahoma" panose="020B0604030504040204" pitchFamily="34" charset="0"/>
                <a:ea typeface="Tahoma" panose="020B0604030504040204" pitchFamily="34" charset="0"/>
                <a:cs typeface="Tahoma" panose="020B0604030504040204" pitchFamily="34" charset="0"/>
              </a:rPr>
              <a:t> PER TUTTE LE IMPRESE DELL’UE E DI PAESI TERZI CHE OFFRONO BENI E SERVIZI A PERSONE ALL’INTERNO DELL’UE</a:t>
            </a:r>
          </a:p>
          <a:p>
            <a:pPr algn="just">
              <a:lnSpc>
                <a:spcPct val="150000"/>
              </a:lnSpc>
              <a:spcBef>
                <a:spcPct val="0"/>
              </a:spcBef>
              <a:buClr>
                <a:srgbClr val="00FF00"/>
              </a:buClr>
              <a:buSzPct val="80000"/>
              <a:defRPr/>
            </a:pPr>
            <a:endParaRPr lang="it-IT" alt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13466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29A46E4-0D22-4A0C-9BB1-5F81A4FB5D1B}"/>
              </a:ext>
            </a:extLst>
          </p:cNvPr>
          <p:cNvSpPr/>
          <p:nvPr/>
        </p:nvSpPr>
        <p:spPr>
          <a:xfrm>
            <a:off x="182217" y="93602"/>
            <a:ext cx="11827565" cy="6714659"/>
          </a:xfrm>
          <a:prstGeom prst="rect">
            <a:avLst/>
          </a:prstGeom>
        </p:spPr>
        <p:txBody>
          <a:bodyPr wrap="square">
            <a:spAutoFit/>
          </a:bodyPr>
          <a:lstStyle/>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NOTIFICA AL GARANTE ART. 33</a:t>
            </a:r>
          </a:p>
          <a:p>
            <a:endParaRPr lang="it-IT" dirty="0"/>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In caso di violazione dei dati personali, il titolare del trattamento notifica la violazione entro 72 ore dal momento in cui ne è venuto a conoscenza, a meno che sia improbabile che la violazione dei dati personali presenti un rischio per i diritti e le libertà delle persone fisiche.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La notifica deve INDICARE almeno:</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a) la natura della violazione dei dati personali compresi, ove possibile, le categorie e il numero approssimativo di interessati in questione;</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b) il nome e i dati di contatto del responsabile della protezione dei dati o di altro punto di contatto presso cui ottenere più informazioni;</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c) le probabili conseguenze della violazione dei dati personali;</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d) le misure adottate o di cui si propone l'adozione per porre rimedio alla violazione dei dati personali.</a:t>
            </a:r>
          </a:p>
          <a:p>
            <a:pPr algn="just">
              <a:lnSpc>
                <a:spcPct val="150000"/>
              </a:lnSpc>
            </a:pPr>
            <a:endParaRPr lang="it-IT" sz="1400"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Il titolare del trattamento documenta qualsiasi violazione dei dati personali, comprese le circostanze a essa relative, le sue conseguenze e i provvedimenti adottati per porvi rimedio. Tale documentazione consente all'autorità di controllo di verificare il rispetto del presente articolo</a:t>
            </a:r>
            <a:r>
              <a:rPr lang="it-IT" sz="1400" cap="all" dirty="0">
                <a:latin typeface="Tahoma" panose="020B0604030504040204" pitchFamily="34" charset="0"/>
                <a:ea typeface="Tahoma" panose="020B0604030504040204" pitchFamily="34" charset="0"/>
                <a:cs typeface="Tahoma" panose="020B0604030504040204" pitchFamily="34" charset="0"/>
              </a:rPr>
              <a:t>. </a:t>
            </a:r>
            <a:endParaRPr lang="it-IT" altLang="it-IT" sz="1400" u="sng" cap="all"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22426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29A46E4-0D22-4A0C-9BB1-5F81A4FB5D1B}"/>
              </a:ext>
            </a:extLst>
          </p:cNvPr>
          <p:cNvSpPr/>
          <p:nvPr/>
        </p:nvSpPr>
        <p:spPr>
          <a:xfrm>
            <a:off x="182217" y="93602"/>
            <a:ext cx="11827565" cy="6311664"/>
          </a:xfrm>
          <a:prstGeom prst="rect">
            <a:avLst/>
          </a:prstGeom>
        </p:spPr>
        <p:txBody>
          <a:bodyPr wrap="square">
            <a:spAutoFit/>
          </a:bodyPr>
          <a:lstStyle/>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COMUNICAZIONE AGLI INTERESSATI ART. 34</a:t>
            </a:r>
          </a:p>
          <a:p>
            <a:endParaRPr lang="it-IT" dirty="0"/>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Quando la violazione dei dati personali è suscettibile di presentare un rischio elevato per i diritti e le libertà delle persone fisiche, il titolare del trattamento comunica la violazione all'interessato senza ingiustificato ritardo. </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La comunicazione all'interessato descrive con un linguaggio semplice e chiaro la natura della violazione dei dati personali e contiene almeno le informazioni e le misure di cui all'articolo 33, paragrafo 3, lettere b), c) e d).</a:t>
            </a:r>
          </a:p>
          <a:p>
            <a:pPr algn="just">
              <a:lnSpc>
                <a:spcPct val="150000"/>
              </a:lnSpc>
            </a:pPr>
            <a:r>
              <a:rPr lang="it-IT" cap="all" dirty="0">
                <a:latin typeface="Tahoma" panose="020B0604030504040204" pitchFamily="34" charset="0"/>
                <a:ea typeface="Tahoma" panose="020B0604030504040204" pitchFamily="34" charset="0"/>
                <a:cs typeface="Tahoma" panose="020B0604030504040204" pitchFamily="34" charset="0"/>
              </a:rPr>
              <a:t>Non è richiesta la comunicazione all'interessato se è soddisfatta una delle seguenti condizioni:</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a) il titolare del trattamento ha messo in atto le misure tecniche e organizzative adeguate di protezione e tali misure erano state applicate ai dati personali oggetto della violazione, in particolare quelle destinate a rendere i dati personali incomprensibili a chiunque non sia autorizzato ad accedervi, quali la cifratura;</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b) il titolare del trattamento ha successivamente adottato misure atte a scongiurare il sopraggiungere di un rischio elevato per i diritti e le libertà degli interessati;</a:t>
            </a:r>
          </a:p>
          <a:p>
            <a:pPr algn="just">
              <a:lnSpc>
                <a:spcPct val="150000"/>
              </a:lnSpc>
            </a:pPr>
            <a:r>
              <a:rPr lang="it-IT" sz="1400" cap="all" dirty="0">
                <a:latin typeface="Tahoma" panose="020B0604030504040204" pitchFamily="34" charset="0"/>
                <a:ea typeface="Tahoma" panose="020B0604030504040204" pitchFamily="34" charset="0"/>
                <a:cs typeface="Tahoma" panose="020B0604030504040204" pitchFamily="34" charset="0"/>
              </a:rPr>
              <a:t>c) detta comunicazione richiederebbe sforzi sproporzionati. In tal caso, si procede invece a una comunicazione pubblica o a una misura simile, tramite la quale gli interessati sono informati con analoga efficacia.</a:t>
            </a:r>
          </a:p>
        </p:txBody>
      </p:sp>
    </p:spTree>
    <p:extLst>
      <p:ext uri="{BB962C8B-B14F-4D97-AF65-F5344CB8AC3E}">
        <p14:creationId xmlns:p14="http://schemas.microsoft.com/office/powerpoint/2010/main" val="4101050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6C10CC1B-0F47-4D16-B6B9-8B321247D0C9}"/>
              </a:ext>
            </a:extLst>
          </p:cNvPr>
          <p:cNvSpPr/>
          <p:nvPr/>
        </p:nvSpPr>
        <p:spPr>
          <a:xfrm>
            <a:off x="411983" y="562549"/>
            <a:ext cx="10932606" cy="5235664"/>
          </a:xfrm>
          <a:prstGeom prst="rect">
            <a:avLst/>
          </a:prstGeom>
        </p:spPr>
        <p:txBody>
          <a:bodyPr wrap="square">
            <a:spAutoFit/>
          </a:bodyPr>
          <a:lstStyle/>
          <a:p>
            <a:pPr algn="ctr">
              <a:lnSpc>
                <a:spcPct val="107000"/>
              </a:lnSpc>
              <a:spcBef>
                <a:spcPct val="20000"/>
              </a:spcBef>
              <a:spcAft>
                <a:spcPts val="0"/>
              </a:spcAft>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CENNI SULLA VIDEOSORVEGLIANZA</a:t>
            </a:r>
          </a:p>
          <a:p>
            <a:pPr>
              <a:lnSpc>
                <a:spcPct val="107000"/>
              </a:lnSpc>
              <a:spcAft>
                <a:spcPts val="0"/>
              </a:spcAft>
            </a:pPr>
            <a:endParaRPr lang="it-IT" dirty="0">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L'attività di videosorveglianza è considerata estremamente invasiva.</a:t>
            </a:r>
          </a:p>
          <a:p>
            <a:pPr>
              <a:lnSpc>
                <a:spcPct val="107000"/>
              </a:lnSpc>
              <a:spcAft>
                <a:spcPts val="0"/>
              </a:spcAft>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Il Garante ha stabilito con provvedimento del 8.04.2010 che l'attività di videosorveglianza è consentita se sono rispettati i seguenti principi: </a:t>
            </a:r>
            <a:b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liceità; </a:t>
            </a:r>
            <a:b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necessità; </a:t>
            </a:r>
            <a:b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proporzionalità; </a:t>
            </a:r>
            <a:b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finalità. </a:t>
            </a:r>
          </a:p>
          <a:p>
            <a:pPr>
              <a:lnSpc>
                <a:spcPct val="107000"/>
              </a:lnSpc>
              <a:spcAft>
                <a:spcPts val="0"/>
              </a:spcAft>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 videosorveglianza è </a:t>
            </a:r>
            <a:r>
              <a:rPr lang="it-IT" u="sng"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lecita</a:t>
            </a: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per esempio se sono rispettati gli obblighi di legge.</a:t>
            </a:r>
          </a:p>
          <a:p>
            <a:pPr>
              <a:lnSpc>
                <a:spcPct val="107000"/>
              </a:lnSpc>
              <a:spcAft>
                <a:spcPts val="0"/>
              </a:spcAft>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Il principio di </a:t>
            </a:r>
            <a:r>
              <a:rPr lang="it-IT" u="sng"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necessità</a:t>
            </a: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limita l’uso di sistemi di videosorveglianza ai soli casi nei quali l'obiettivo non può essere raggiunto con modalità diverse.</a:t>
            </a:r>
          </a:p>
          <a:p>
            <a:pPr>
              <a:lnSpc>
                <a:spcPct val="107000"/>
              </a:lnSpc>
              <a:spcAft>
                <a:spcPts val="0"/>
              </a:spcAft>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Il requisito di </a:t>
            </a:r>
            <a:r>
              <a:rPr lang="it-IT" u="sng"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proporzionalità</a:t>
            </a: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obbliga a ricorrere alle telecamere solo come misura ultima di controllo, cioè quando altre misure si siano rivelate insufficienti oppure inattuabili. </a:t>
            </a:r>
          </a:p>
          <a:p>
            <a:pPr>
              <a:lnSpc>
                <a:spcPct val="107000"/>
              </a:lnSpc>
              <a:spcAft>
                <a:spcPts val="0"/>
              </a:spcAft>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Il principio di </a:t>
            </a:r>
            <a:r>
              <a:rPr lang="it-IT" u="sng"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finalità</a:t>
            </a: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stabilisce che chi installa le telecamere può perseguire solo fini di sua pertinenza.</a:t>
            </a:r>
          </a:p>
        </p:txBody>
      </p:sp>
    </p:spTree>
    <p:extLst>
      <p:ext uri="{BB962C8B-B14F-4D97-AF65-F5344CB8AC3E}">
        <p14:creationId xmlns:p14="http://schemas.microsoft.com/office/powerpoint/2010/main" val="2362927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D0253E17-A96B-4DAB-9DCE-91122B245457}"/>
              </a:ext>
            </a:extLst>
          </p:cNvPr>
          <p:cNvSpPr/>
          <p:nvPr/>
        </p:nvSpPr>
        <p:spPr>
          <a:xfrm>
            <a:off x="210765" y="184825"/>
            <a:ext cx="11770469" cy="7097584"/>
          </a:xfrm>
          <a:prstGeom prst="rect">
            <a:avLst/>
          </a:prstGeom>
        </p:spPr>
        <p:txBody>
          <a:bodyPr wrap="square">
            <a:spAutoFit/>
          </a:bodyPr>
          <a:lstStyle/>
          <a:p>
            <a:pPr>
              <a:lnSpc>
                <a:spcPct val="107000"/>
              </a:lnSpc>
              <a:spcAft>
                <a:spcPts val="0"/>
              </a:spcAft>
            </a:pPr>
            <a:r>
              <a:rPr lang="it-IT" b="1" u="sng" cap="all"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Sui luoghi di lavoro prima di mettere in funzione l’impianto si deve:</a:t>
            </a:r>
          </a:p>
          <a:p>
            <a:pPr>
              <a:lnSpc>
                <a:spcPct val="107000"/>
              </a:lnSpc>
              <a:spcAft>
                <a:spcPts val="0"/>
              </a:spcAft>
            </a:pPr>
            <a:endParaRPr lang="it-IT" b="1" u="sng" cap="all"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procedere ad un accordo con le rappresentanze sindacali aziendali o, in mancanza, con la DPL;</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informare i lavoratori interessati fornendo un’informativa privacy;</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nominare un responsabile alla gestione dei dati registrati;</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posizionare le telecamere nelle zone a rischio evitando di riprendere in maniera unidirezionale i lavoratori;</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affiggere dei cartelli visibili che informino i dipendenti ed eventuali clienti, ospiti o visitatori della presenza dell’impianto di videosorveglianza;</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conservare le immagini per un tempo massimo di 24-48 ore salvo di verso accordo autorizzato;</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formare il personale addetto alla videosorveglianza;</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predisporre le misure minime di sicurezza;</a:t>
            </a:r>
          </a:p>
          <a:p>
            <a:pPr marL="342900" lvl="0" indent="-342900">
              <a:lnSpc>
                <a:spcPct val="150000"/>
              </a:lnSpc>
              <a:buFont typeface="+mj-lt"/>
              <a:buAutoNum type="arabicPeriod"/>
              <a:tabLst>
                <a:tab pos="457200" algn="l"/>
              </a:tabLst>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predisporre misure idonee di sicurezza atte a garantire l’accesso alle immagini solo al personale autorizzato.</a:t>
            </a:r>
          </a:p>
          <a:p>
            <a:pPr>
              <a:lnSpc>
                <a:spcPct val="150000"/>
              </a:lnSpc>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Le telecamere possono quindi essere montate e installate solo dopo la ricezione dell’autorizzazione: la presenza dell’impianto di videosorveglianza, per quanto spento, necessita di previa approvazione.</a:t>
            </a:r>
          </a:p>
          <a:p>
            <a:pPr>
              <a:lnSpc>
                <a:spcPct val="150000"/>
              </a:lnSpc>
            </a:pPr>
            <a:r>
              <a:rPr lang="it-IT" sz="1600" b="1"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 mancanza di queste premesse, comporta la responsabilità penale del datore di lavoro e lo espone a ingenti sanzioni pecuniarie. </a:t>
            </a:r>
          </a:p>
          <a:p>
            <a:pPr>
              <a:lnSpc>
                <a:spcPct val="107000"/>
              </a:lnSpc>
              <a:spcAft>
                <a:spcPts val="0"/>
              </a:spcAft>
            </a:pPr>
            <a:endParaRPr lang="it-IT" sz="1600" dirty="0">
              <a:solidFill>
                <a:srgbClr val="444444"/>
              </a:solidFill>
              <a:latin typeface="Open Sans"/>
              <a:ea typeface="Tahoma" panose="020B0604030504040204" pitchFamily="34" charset="0"/>
              <a:cs typeface="Times New Roman" panose="02020603050405020304" pitchFamily="18" charset="0"/>
            </a:endParaRPr>
          </a:p>
          <a:p>
            <a:pPr>
              <a:lnSpc>
                <a:spcPct val="107000"/>
              </a:lnSpc>
            </a:pPr>
            <a:r>
              <a:rPr lang="it-IT"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832043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019E3FF5-E06B-4CED-B490-C92B7ABD1C26}"/>
              </a:ext>
            </a:extLst>
          </p:cNvPr>
          <p:cNvSpPr/>
          <p:nvPr/>
        </p:nvSpPr>
        <p:spPr>
          <a:xfrm>
            <a:off x="554477" y="408562"/>
            <a:ext cx="11138170" cy="3325719"/>
          </a:xfrm>
          <a:prstGeom prst="rect">
            <a:avLst/>
          </a:prstGeom>
        </p:spPr>
        <p:txBody>
          <a:bodyPr wrap="square">
            <a:spAutoFit/>
          </a:bodyPr>
          <a:lstStyle/>
          <a:p>
            <a:pPr>
              <a:lnSpc>
                <a:spcPct val="107000"/>
              </a:lnSpc>
            </a:pPr>
            <a:r>
              <a:rPr lang="it-IT" b="1" u="sng" cap="all"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Dove NON si possono installare telecamere</a:t>
            </a:r>
          </a:p>
          <a:p>
            <a:pPr>
              <a:lnSpc>
                <a:spcPct val="107000"/>
              </a:lnSpc>
            </a:pPr>
            <a:endPar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nSpc>
                <a:spcPct val="107000"/>
              </a:lnSpc>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Le telecamere non possono essere installate in ogni ambiente aziendale. In più provvedimenti il Garante si è espresso contro l’utilizzo delle videocamere in ambienti delicati come spogliatoi, bagni o similari. </a:t>
            </a:r>
          </a:p>
          <a:p>
            <a:pPr>
              <a:lnSpc>
                <a:spcPct val="107000"/>
              </a:lnSpc>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nSpc>
                <a:spcPct val="107000"/>
              </a:lnSpc>
            </a:pPr>
            <a:r>
              <a:rPr lang="it-IT" b="1" u="sng" cap="all"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Telecamere finte</a:t>
            </a:r>
          </a:p>
          <a:p>
            <a:pPr>
              <a:lnSpc>
                <a:spcPct val="107000"/>
              </a:lnSpc>
            </a:pPr>
            <a:r>
              <a:rPr lang="it-IT"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Installare una videocamera finta a scopo di deterrenza è vietato, la legge dedicata alla videosorveglianza si basa su quattro principi solidi e irremovibili, che giustificano l’utilizzo di riprese del personale e dei clienti laddove questo sia necessario e nel rispetto di particolari condizioni. </a:t>
            </a:r>
          </a:p>
        </p:txBody>
      </p:sp>
    </p:spTree>
    <p:extLst>
      <p:ext uri="{BB962C8B-B14F-4D97-AF65-F5344CB8AC3E}">
        <p14:creationId xmlns:p14="http://schemas.microsoft.com/office/powerpoint/2010/main" val="3794456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https://protezionedatipersonali.it/images/cartello-videosorveglianza1.jpg?i=137">
            <a:extLst>
              <a:ext uri="{FF2B5EF4-FFF2-40B4-BE49-F238E27FC236}">
                <a16:creationId xmlns:a16="http://schemas.microsoft.com/office/drawing/2014/main" id="{22CB2FE4-7AF1-4913-9DCA-E2D85676D6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4545" y="1690907"/>
            <a:ext cx="3540662" cy="3476186"/>
          </a:xfrm>
          <a:prstGeom prst="rect">
            <a:avLst/>
          </a:prstGeom>
          <a:noFill/>
          <a:ln>
            <a:noFill/>
          </a:ln>
        </p:spPr>
      </p:pic>
      <p:pic>
        <p:nvPicPr>
          <p:cNvPr id="4" name="Immagine 3" descr="https://protezionedatipersonali.it/images/cartello-videosorveglianza2.jpg?i=354">
            <a:extLst>
              <a:ext uri="{FF2B5EF4-FFF2-40B4-BE49-F238E27FC236}">
                <a16:creationId xmlns:a16="http://schemas.microsoft.com/office/drawing/2014/main" id="{D8BF4F21-869D-490B-A4E4-FC559D4024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22538" y="1690907"/>
            <a:ext cx="3329940" cy="3347085"/>
          </a:xfrm>
          <a:prstGeom prst="rect">
            <a:avLst/>
          </a:prstGeom>
          <a:noFill/>
          <a:ln>
            <a:noFill/>
          </a:ln>
        </p:spPr>
      </p:pic>
      <p:sp>
        <p:nvSpPr>
          <p:cNvPr id="5" name="CasellaDiTesto 4">
            <a:extLst>
              <a:ext uri="{FF2B5EF4-FFF2-40B4-BE49-F238E27FC236}">
                <a16:creationId xmlns:a16="http://schemas.microsoft.com/office/drawing/2014/main" id="{1C94767C-7712-482F-A036-F7F3224A3A32}"/>
              </a:ext>
            </a:extLst>
          </p:cNvPr>
          <p:cNvSpPr txBox="1"/>
          <p:nvPr/>
        </p:nvSpPr>
        <p:spPr>
          <a:xfrm>
            <a:off x="753626" y="571989"/>
            <a:ext cx="10158884" cy="492443"/>
          </a:xfrm>
          <a:prstGeom prst="rect">
            <a:avLst/>
          </a:prstGeom>
          <a:noFill/>
        </p:spPr>
        <p:txBody>
          <a:bodyPr wrap="square" rtlCol="0">
            <a:spAutoFit/>
          </a:bodyPr>
          <a:lstStyle/>
          <a:p>
            <a:r>
              <a:rPr lang="it-IT" sz="2600" b="1" u="sng" cap="all" dirty="0">
                <a:latin typeface="Tahoma" panose="020B0604030504040204" pitchFamily="34" charset="0"/>
                <a:ea typeface="Tahoma" panose="020B0604030504040204" pitchFamily="34" charset="0"/>
                <a:cs typeface="Tahoma" panose="020B0604030504040204" pitchFamily="34" charset="0"/>
              </a:rPr>
              <a:t>I CARTELLI A NORMA SECONDO I MEDELLI DEL GARANTE</a:t>
            </a:r>
          </a:p>
        </p:txBody>
      </p:sp>
    </p:spTree>
    <p:extLst>
      <p:ext uri="{BB962C8B-B14F-4D97-AF65-F5344CB8AC3E}">
        <p14:creationId xmlns:p14="http://schemas.microsoft.com/office/powerpoint/2010/main" val="2611405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egnaposto numero diapositiva 4">
            <a:extLst>
              <a:ext uri="{FF2B5EF4-FFF2-40B4-BE49-F238E27FC236}">
                <a16:creationId xmlns:a16="http://schemas.microsoft.com/office/drawing/2014/main" id="{37A5A067-342B-4009-AC68-0BDE8DFF138B}"/>
              </a:ext>
            </a:extLst>
          </p:cNvPr>
          <p:cNvSpPr>
            <a:spLocks noGrp="1"/>
          </p:cNvSpPr>
          <p:nvPr>
            <p:ph type="sldNum" sz="quarter" idx="11"/>
          </p:nvPr>
        </p:nvSpPr>
        <p:spPr>
          <a:extLst>
            <a:ext uri="{91240B29-F687-4F45-9708-019B960494DF}">
              <a14:hiddenLine xmlns:a14="http://schemas.microsoft.com/office/drawing/2010/main" w="9525">
                <a:solidFill>
                  <a:srgbClr val="3465A4"/>
                </a:solidFill>
                <a:round/>
                <a:headEnd/>
                <a:tailEnd/>
              </a14:hiddenLine>
            </a:ext>
          </a:extLst>
        </p:spPr>
        <p:txBody>
          <a:bodyPr/>
          <a:lstStyle>
            <a:lvl1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1pPr>
            <a:lvl2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2pPr>
            <a:lvl3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3pPr>
            <a:lvl4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4pPr>
            <a:lvl5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5pPr>
            <a:lvl6pPr marL="2281245"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6pPr>
            <a:lvl7pPr marL="2696017"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7pPr>
            <a:lvl8pPr marL="3110789"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8pPr>
            <a:lvl9pPr marL="3525561" indent="-207386" defTabSz="407571" eaLnBrk="0" fontAlgn="base" hangingPunct="0">
              <a:spcBef>
                <a:spcPct val="0"/>
              </a:spcBef>
              <a:spcAft>
                <a:spcPct val="0"/>
              </a:spcAft>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defRPr>
                <a:solidFill>
                  <a:schemeClr val="bg1"/>
                </a:solidFill>
                <a:latin typeface="Source Sans Pro" panose="020B0503030403020204" pitchFamily="34" charset="0"/>
                <a:cs typeface="源ノ角ゴシック Normal" charset="0"/>
              </a:defRPr>
            </a:lvl9pPr>
          </a:lstStyle>
          <a:p>
            <a:fld id="{CF446D07-E207-4F9C-8E68-809AFB9BA0CB}" type="slidenum">
              <a:rPr lang="it-IT" altLang="it-IT">
                <a:solidFill>
                  <a:srgbClr val="FFFFFF"/>
                </a:solidFill>
                <a:latin typeface="Source Sans Pro Black" panose="020B0604020202020204" pitchFamily="34" charset="0"/>
                <a:cs typeface="源ノ角ゴシック Heavy" charset="0"/>
              </a:rPr>
              <a:pPr/>
              <a:t>36</a:t>
            </a:fld>
            <a:endParaRPr lang="it-IT" altLang="it-IT">
              <a:solidFill>
                <a:srgbClr val="FFFFFF"/>
              </a:solidFill>
              <a:latin typeface="Source Sans Pro Black" panose="020B0604020202020204" pitchFamily="34" charset="0"/>
              <a:cs typeface="源ノ角ゴシック Heavy" charset="0"/>
            </a:endParaRPr>
          </a:p>
        </p:txBody>
      </p:sp>
      <p:sp>
        <p:nvSpPr>
          <p:cNvPr id="26628" name="Rectangle 1">
            <a:extLst>
              <a:ext uri="{FF2B5EF4-FFF2-40B4-BE49-F238E27FC236}">
                <a16:creationId xmlns:a16="http://schemas.microsoft.com/office/drawing/2014/main" id="{9614EF42-8774-40F5-93BC-C5A54ACBD31D}"/>
              </a:ext>
            </a:extLst>
          </p:cNvPr>
          <p:cNvSpPr>
            <a:spLocks noGrp="1" noChangeArrowheads="1"/>
          </p:cNvSpPr>
          <p:nvPr>
            <p:ph type="title" idx="4294967295"/>
          </p:nvPr>
        </p:nvSpPr>
        <p:spPr>
          <a:xfrm>
            <a:off x="1850435" y="326915"/>
            <a:ext cx="8491131" cy="816565"/>
          </a:xfrm>
        </p:spPr>
        <p:txBody>
          <a:bodyPr>
            <a:normAutofit/>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Le Sanzioni</a:t>
            </a:r>
          </a:p>
        </p:txBody>
      </p:sp>
      <p:sp>
        <p:nvSpPr>
          <p:cNvPr id="26626" name="Rectangle 2">
            <a:extLst>
              <a:ext uri="{FF2B5EF4-FFF2-40B4-BE49-F238E27FC236}">
                <a16:creationId xmlns:a16="http://schemas.microsoft.com/office/drawing/2014/main" id="{9CA60E36-EDBD-4FA6-B45F-179F9EBFCB93}"/>
              </a:ext>
            </a:extLst>
          </p:cNvPr>
          <p:cNvSpPr>
            <a:spLocks noGrp="1" noChangeArrowheads="1"/>
          </p:cNvSpPr>
          <p:nvPr>
            <p:ph type="body" idx="4294967295"/>
          </p:nvPr>
        </p:nvSpPr>
        <p:spPr>
          <a:xfrm>
            <a:off x="407504" y="1306217"/>
            <a:ext cx="11072192" cy="4245566"/>
          </a:xfrm>
        </p:spPr>
        <p:txBody>
          <a:bodyPr/>
          <a:lstStyle/>
          <a:p>
            <a:pPr marL="0" indent="67689" algn="just">
              <a:lnSpc>
                <a:spcPct val="107000"/>
              </a:lnSpc>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8151419" algn="l"/>
              </a:tabLst>
              <a:defRPr/>
            </a:pPr>
            <a:r>
              <a:rPr lang="it-IT" alt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Al fine di evitare che imprese di grosse dimensioni possano considerare le sanzioni una voce di bilancio nel valutare i loro profitti, il nuovo Regolamento sulla Data </a:t>
            </a:r>
            <a:r>
              <a:rPr lang="it-IT" altLang="it-IT" sz="1800" cap="all" dirty="0" err="1">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Protection</a:t>
            </a:r>
            <a:r>
              <a:rPr lang="it-IT" alt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interviene nel campo delle sanzioni.</a:t>
            </a:r>
          </a:p>
          <a:p>
            <a:pPr marL="0" indent="67689" algn="just">
              <a:lnSpc>
                <a:spcPct val="107000"/>
              </a:lnSpc>
              <a:buNone/>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8151419" algn="l"/>
              </a:tabLst>
              <a:defRPr/>
            </a:pPr>
            <a:r>
              <a:rPr lang="it-IT" alt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Le sanzioni previste dal GDPR arrivano, in alcuni casi, fino</a:t>
            </a:r>
          </a:p>
          <a:p>
            <a:pPr marL="0" indent="-282275" algn="just">
              <a:lnSpc>
                <a:spcPct val="150000"/>
              </a:lnSpc>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8151419" algn="l"/>
              </a:tabLst>
              <a:defRPr/>
            </a:pPr>
            <a:r>
              <a:rPr lang="it-IT" alt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10.000.000 € o fino al 2 % del fatturato mondiale d’impresa </a:t>
            </a:r>
          </a:p>
          <a:p>
            <a:pPr marL="0" indent="-282275" algn="just">
              <a:lnSpc>
                <a:spcPct val="107000"/>
              </a:lnSpc>
              <a:buSzPct val="45000"/>
              <a:buFont typeface="Wingdings" panose="05000000000000000000" pitchFamily="2" charset="2"/>
              <a:buChar char=""/>
              <a:tabLst>
                <a:tab pos="0" algn="l"/>
                <a:tab pos="95052" algn="l"/>
                <a:tab pos="502623" algn="l"/>
                <a:tab pos="910194" algn="l"/>
                <a:tab pos="1317765" algn="l"/>
                <a:tab pos="1725336" algn="l"/>
                <a:tab pos="2132907" algn="l"/>
                <a:tab pos="2540478" algn="l"/>
                <a:tab pos="2948049" algn="l"/>
                <a:tab pos="3355619" algn="l"/>
                <a:tab pos="3763191" algn="l"/>
                <a:tab pos="4170761" algn="l"/>
                <a:tab pos="4578333" algn="l"/>
                <a:tab pos="4985903" algn="l"/>
                <a:tab pos="5393475" algn="l"/>
                <a:tab pos="5801045" algn="l"/>
                <a:tab pos="6208616" algn="l"/>
                <a:tab pos="6616187" algn="l"/>
                <a:tab pos="7023758" algn="l"/>
                <a:tab pos="7431329" algn="l"/>
                <a:tab pos="7838900" algn="l"/>
                <a:tab pos="8151419" algn="l"/>
              </a:tabLst>
              <a:defRPr/>
            </a:pPr>
            <a:r>
              <a:rPr lang="it-IT" alt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20.000.000 € o fino al 4 % del fatturato mondiale d’impresa, nel caso di violazioni che riguardano i principi base del trattamento come le condizioni relative al consenso o i diritti dell’interessato. </a:t>
            </a:r>
          </a:p>
        </p:txBody>
      </p:sp>
    </p:spTree>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40519D-E513-4CCF-AB73-B8711B4B8FF5}"/>
              </a:ext>
            </a:extLst>
          </p:cNvPr>
          <p:cNvSpPr>
            <a:spLocks noGrp="1"/>
          </p:cNvSpPr>
          <p:nvPr>
            <p:ph type="title"/>
          </p:nvPr>
        </p:nvSpPr>
        <p:spPr/>
        <p:txBody>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Principi e criteri sanzionatori </a:t>
            </a:r>
          </a:p>
        </p:txBody>
      </p:sp>
      <p:sp>
        <p:nvSpPr>
          <p:cNvPr id="6" name="CustomShape 4">
            <a:extLst>
              <a:ext uri="{FF2B5EF4-FFF2-40B4-BE49-F238E27FC236}">
                <a16:creationId xmlns:a16="http://schemas.microsoft.com/office/drawing/2014/main" id="{89F3934B-068A-494C-B9B4-45FC61E2A2BC}"/>
              </a:ext>
            </a:extLst>
          </p:cNvPr>
          <p:cNvSpPr txBox="1">
            <a:spLocks/>
          </p:cNvSpPr>
          <p:nvPr/>
        </p:nvSpPr>
        <p:spPr bwMode="auto">
          <a:xfrm>
            <a:off x="2624996" y="1442537"/>
            <a:ext cx="6993374" cy="576060"/>
          </a:xfrm>
          <a:prstGeom prst="rect">
            <a:avLst/>
          </a:prstGeom>
          <a:solidFill>
            <a:srgbClr val="9BBB59">
              <a:lumMod val="20000"/>
              <a:lumOff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lIns="81646" tIns="40823" rIns="81646" bIns="40823"/>
          <a:lst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 sanzione deve essere </a:t>
            </a:r>
            <a:r>
              <a:rPr lang="it-IT" sz="1800" b="1" cap="all" dirty="0">
                <a:solidFill>
                  <a:srgbClr val="FF0000"/>
                </a:solidFill>
                <a:latin typeface="Tahoma" panose="020B0604030504040204" pitchFamily="34" charset="0"/>
                <a:ea typeface="Tahoma" panose="020B0604030504040204" pitchFamily="34" charset="0"/>
                <a:cs typeface="Tahoma" panose="020B0604030504040204" pitchFamily="34" charset="0"/>
              </a:rPr>
              <a:t>efficace, proporzionata e dissuasiva </a:t>
            </a:r>
          </a:p>
        </p:txBody>
      </p:sp>
      <p:pic>
        <p:nvPicPr>
          <p:cNvPr id="27654" name="Picture 3">
            <a:extLst>
              <a:ext uri="{FF2B5EF4-FFF2-40B4-BE49-F238E27FC236}">
                <a16:creationId xmlns:a16="http://schemas.microsoft.com/office/drawing/2014/main" id="{5A526420-50CC-4AC5-8A4C-3BBA1DB5F03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34506" y="3102086"/>
            <a:ext cx="7173394" cy="2936469"/>
          </a:xfrm>
          <a:noFill/>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reccia in giù 3">
            <a:extLst>
              <a:ext uri="{FF2B5EF4-FFF2-40B4-BE49-F238E27FC236}">
                <a16:creationId xmlns:a16="http://schemas.microsoft.com/office/drawing/2014/main" id="{1E9A633F-E580-488C-8DC1-86F964B2CC49}"/>
              </a:ext>
            </a:extLst>
          </p:cNvPr>
          <p:cNvSpPr/>
          <p:nvPr/>
        </p:nvSpPr>
        <p:spPr bwMode="auto">
          <a:xfrm>
            <a:off x="5735963" y="2187590"/>
            <a:ext cx="718635" cy="914496"/>
          </a:xfrm>
          <a:prstGeom prst="downArrow">
            <a:avLst/>
          </a:prstGeom>
          <a:ln>
            <a:headEnd type="none" w="med" len="med"/>
            <a:tailEnd type="none" w="med" len="med"/>
          </a:ln>
          <a:extLst/>
        </p:spPr>
        <p:style>
          <a:lnRef idx="2">
            <a:schemeClr val="dk1"/>
          </a:lnRef>
          <a:fillRef idx="1">
            <a:schemeClr val="lt1"/>
          </a:fillRef>
          <a:effectRef idx="0">
            <a:schemeClr val="dk1"/>
          </a:effectRef>
          <a:fontRef idx="minor">
            <a:schemeClr val="dk1"/>
          </a:fontRef>
        </p:style>
        <p:txBody>
          <a:bodyPr/>
          <a:lstStyle/>
          <a:p>
            <a:pPr eaLnBrk="1" hangingPunct="1">
              <a:lnSpc>
                <a:spcPct val="93000"/>
              </a:lnSpc>
              <a:buClr>
                <a:srgbClr val="000000"/>
              </a:buClr>
              <a:buSzPct val="100000"/>
              <a:buFont typeface="Times New Roman" panose="02020603050405020304" pitchFamily="18" charset="0"/>
              <a:buNone/>
              <a:defRPr/>
            </a:pPr>
            <a:endParaRPr lang="it-IT" sz="1633">
              <a:solidFill>
                <a:schemeClr val="bg1"/>
              </a:solidFill>
              <a:latin typeface="Source Sans Pro" panose="020B0503030403020204" pitchFamily="34" charset="0"/>
              <a:cs typeface="源ノ角ゴシック Normal" charset="0"/>
            </a:endParaRPr>
          </a:p>
        </p:txBody>
      </p:sp>
    </p:spTree>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061105-CBBC-41E0-931F-E46E40EABD1A}"/>
              </a:ext>
            </a:extLst>
          </p:cNvPr>
          <p:cNvSpPr>
            <a:spLocks noGrp="1"/>
          </p:cNvSpPr>
          <p:nvPr>
            <p:ph type="title"/>
          </p:nvPr>
        </p:nvSpPr>
        <p:spPr/>
        <p:txBody>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Primo scaglione </a:t>
            </a:r>
          </a:p>
        </p:txBody>
      </p:sp>
      <p:sp>
        <p:nvSpPr>
          <p:cNvPr id="3" name="Segnaposto contenuto 2">
            <a:extLst>
              <a:ext uri="{FF2B5EF4-FFF2-40B4-BE49-F238E27FC236}">
                <a16:creationId xmlns:a16="http://schemas.microsoft.com/office/drawing/2014/main" id="{78D11E44-495E-4503-B1CD-352C9BBF74A7}"/>
              </a:ext>
            </a:extLst>
          </p:cNvPr>
          <p:cNvSpPr>
            <a:spLocks noGrp="1"/>
          </p:cNvSpPr>
          <p:nvPr>
            <p:ph idx="1"/>
          </p:nvPr>
        </p:nvSpPr>
        <p:spPr>
          <a:xfrm>
            <a:off x="838200" y="1547329"/>
            <a:ext cx="10515600" cy="4351338"/>
          </a:xfrm>
        </p:spPr>
        <p:txBody>
          <a:bodyPr/>
          <a:lstStyle/>
          <a:p>
            <a:pPr marL="0" indent="0" algn="ctr" defTabSz="414772">
              <a:spcBef>
                <a:spcPts val="398"/>
              </a:spcBef>
              <a:spcAft>
                <a:spcPct val="0"/>
              </a:spcAft>
              <a:defRPr/>
            </a:pPr>
            <a:endParaRPr lang="it-IT" sz="1633" spc="-1" dirty="0">
              <a:solidFill>
                <a:srgbClr val="000000"/>
              </a:solidFill>
              <a:uFill>
                <a:solidFill>
                  <a:srgbClr val="FFFFFF"/>
                </a:solidFill>
              </a:uFill>
              <a:latin typeface="Gadugi"/>
              <a:ea typeface="Noto Sans CJK SC Regular"/>
            </a:endParaRPr>
          </a:p>
          <a:p>
            <a:pPr marL="326" indent="0" defTabSz="414772">
              <a:spcBef>
                <a:spcPts val="398"/>
              </a:spcBef>
              <a:spcAft>
                <a:spcPct val="0"/>
              </a:spcAft>
              <a:buNone/>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Max 10 milioni di euro [fino al 2% del fatturato se superiore a 10 milioni]</a:t>
            </a:r>
          </a:p>
          <a:p>
            <a:pPr marL="311242" indent="-310916" defTabSz="414772">
              <a:spcBef>
                <a:spcPts val="398"/>
              </a:spcBef>
              <a:spcAft>
                <a:spcPct val="0"/>
              </a:spcAft>
              <a:buFont typeface="Wingdings" charset="2"/>
              <a:buChar char=""/>
              <a:defRPr/>
            </a:pPr>
            <a:endParaRPr lang="it-IT" sz="1724" spc="-1" dirty="0">
              <a:solidFill>
                <a:srgbClr val="000000"/>
              </a:solidFill>
              <a:uFill>
                <a:solidFill>
                  <a:srgbClr val="FFFFFF"/>
                </a:solidFill>
              </a:uFill>
              <a:latin typeface="Gadugi"/>
              <a:ea typeface="Noto Sans CJK SC Regular"/>
            </a:endParaRP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Consenso per minori</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Misure di sicurezza</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Accountability</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Principi di Privacy byDesign byDefault</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Prior Consultation</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Adempimenti in generale del Titolare del Responsabile e del Rappresentante</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Data Breach</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notifica al Garante Privacy</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Privacy Impact Assessment</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Data Protection Officer </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Aderenza alle Certificazioni privacy</a:t>
            </a:r>
          </a:p>
        </p:txBody>
      </p:sp>
    </p:spTree>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DF7719-BB55-4D9B-A636-501556A1E412}"/>
              </a:ext>
            </a:extLst>
          </p:cNvPr>
          <p:cNvSpPr>
            <a:spLocks noGrp="1"/>
          </p:cNvSpPr>
          <p:nvPr>
            <p:ph type="title"/>
          </p:nvPr>
        </p:nvSpPr>
        <p:spPr/>
        <p:txBody>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Secondo scaglione </a:t>
            </a:r>
          </a:p>
        </p:txBody>
      </p:sp>
      <p:sp>
        <p:nvSpPr>
          <p:cNvPr id="3" name="Segnaposto contenuto 2">
            <a:extLst>
              <a:ext uri="{FF2B5EF4-FFF2-40B4-BE49-F238E27FC236}">
                <a16:creationId xmlns:a16="http://schemas.microsoft.com/office/drawing/2014/main" id="{896A9B65-3910-4F3A-A0E2-EFCC24CD5758}"/>
              </a:ext>
            </a:extLst>
          </p:cNvPr>
          <p:cNvSpPr>
            <a:spLocks noGrp="1"/>
          </p:cNvSpPr>
          <p:nvPr>
            <p:ph idx="1"/>
          </p:nvPr>
        </p:nvSpPr>
        <p:spPr/>
        <p:txBody>
          <a:bodyPr/>
          <a:lstStyle/>
          <a:p>
            <a:pPr marL="0" indent="0" defTabSz="414772">
              <a:spcBef>
                <a:spcPts val="398"/>
              </a:spcBef>
              <a:spcAft>
                <a:spcPct val="0"/>
              </a:spcAft>
              <a:defRPr/>
            </a:pPr>
            <a:endParaRPr lang="it-IT" sz="1633" spc="-1" dirty="0">
              <a:solidFill>
                <a:srgbClr val="000000"/>
              </a:solidFill>
              <a:uFill>
                <a:solidFill>
                  <a:srgbClr val="FFFFFF"/>
                </a:solidFill>
              </a:uFill>
              <a:latin typeface="Gadugi"/>
              <a:ea typeface="Noto Sans CJK SC Regular"/>
            </a:endParaRPr>
          </a:p>
          <a:p>
            <a:pPr marL="326" indent="0" defTabSz="414772">
              <a:spcBef>
                <a:spcPts val="398"/>
              </a:spcBef>
              <a:spcAft>
                <a:spcPct val="0"/>
              </a:spcAft>
              <a:buNone/>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Max 20 milioni di euro [fino al 4% del fatturato se superiore a 10 milioni]</a:t>
            </a:r>
          </a:p>
          <a:p>
            <a:pPr marL="326" indent="0" defTabSz="414772">
              <a:spcBef>
                <a:spcPts val="398"/>
              </a:spcBef>
              <a:spcAft>
                <a:spcPct val="0"/>
              </a:spcAft>
              <a:buNone/>
              <a:defRPr/>
            </a:pPr>
            <a:endPar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Regole per raccolta e documentazione del Consenso</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Principi di correttezza e liceità dei trattamenti</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Diritti degli Interessati</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Trasferimenti di dati extra UE</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Ordini emessi dal Garante privacy </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Data Breach comunicazione agli Interessati</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Rispetto specifici divieti di trattamenti</a:t>
            </a:r>
          </a:p>
          <a:p>
            <a:pPr marL="311242" indent="-310916" defTabSz="414772">
              <a:spcBef>
                <a:spcPts val="398"/>
              </a:spcBef>
              <a:spcAft>
                <a:spcPct val="0"/>
              </a:spcAft>
              <a:buFont typeface="Wingdings" charset="2"/>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Rispetto obblighi per specifici casi es. dati dei lavoratori nel contesto del rapporto di lavoro)</a:t>
            </a:r>
          </a:p>
          <a:p>
            <a:pPr>
              <a:defRPr/>
            </a:pPr>
            <a:endParaRPr lang="it-IT"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11BD3DF-9A3B-4FDF-8E74-4B93889531E8}"/>
              </a:ext>
            </a:extLst>
          </p:cNvPr>
          <p:cNvSpPr/>
          <p:nvPr/>
        </p:nvSpPr>
        <p:spPr>
          <a:xfrm>
            <a:off x="756418" y="393425"/>
            <a:ext cx="11274249" cy="4791055"/>
          </a:xfrm>
          <a:prstGeom prst="rect">
            <a:avLst/>
          </a:prstGeom>
        </p:spPr>
        <p:txBody>
          <a:bodyPr wrap="square">
            <a:spAutoFit/>
          </a:bodyPr>
          <a:lstStyle/>
          <a:p>
            <a:pPr algn="ctr">
              <a:lnSpc>
                <a:spcPct val="150000"/>
              </a:lnSpc>
              <a:spcBef>
                <a:spcPct val="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DEFINIZIONI – DATI PERSONALI</a:t>
            </a:r>
          </a:p>
          <a:p>
            <a:pPr algn="just">
              <a:lnSpc>
                <a:spcPct val="150000"/>
              </a:lnSpc>
              <a:spcBef>
                <a:spcPct val="0"/>
              </a:spcBef>
              <a:buClr>
                <a:srgbClr val="00FF00"/>
              </a:buClr>
              <a:buSzPct val="80000"/>
              <a:defRPr/>
            </a:pPr>
            <a:endParaRPr 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Dati Personali</a:t>
            </a: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Dati comuni: Nome, Cognome, indirizzo, telefono, email, foto, IBAN, …</a:t>
            </a: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Dati PARTICOLARI: Salute propria e famigliari, orientamento filosofico, religioso, politico, sessuale, sindacale</a:t>
            </a: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Dati genetici: </a:t>
            </a:r>
            <a:r>
              <a:rPr lang="it-IT" cap="all" dirty="0">
                <a:latin typeface="Tahoma" panose="020B0604030504040204" pitchFamily="34" charset="0"/>
                <a:ea typeface="Tahoma" panose="020B0604030504040204" pitchFamily="34" charset="0"/>
                <a:cs typeface="Tahoma" panose="020B0604030504040204" pitchFamily="34" charset="0"/>
              </a:rPr>
              <a:t>caratteri ereditari di un individuo</a:t>
            </a: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Dati biometrici: </a:t>
            </a:r>
            <a:r>
              <a:rPr lang="it-IT" cap="all" dirty="0">
                <a:latin typeface="Tahoma" panose="020B0604030504040204" pitchFamily="34" charset="0"/>
                <a:ea typeface="Tahoma" panose="020B0604030504040204" pitchFamily="34" charset="0"/>
                <a:cs typeface="Tahoma" panose="020B0604030504040204" pitchFamily="34" charset="0"/>
              </a:rPr>
              <a:t>Impronte digitali, Iride, Viso, Voce …</a:t>
            </a: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Dati giudiziari</a:t>
            </a: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ct val="0"/>
              </a:spcBef>
              <a:buClr>
                <a:srgbClr val="00FF00"/>
              </a:buClr>
              <a:buSzPct val="80000"/>
              <a:defRPr/>
            </a:pPr>
            <a:endParaRPr lang="it-IT" alt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8082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C5FD09-A695-4267-A682-79EB4C8C3F7B}"/>
              </a:ext>
            </a:extLst>
          </p:cNvPr>
          <p:cNvSpPr>
            <a:spLocks noGrp="1"/>
          </p:cNvSpPr>
          <p:nvPr>
            <p:ph type="title"/>
          </p:nvPr>
        </p:nvSpPr>
        <p:spPr/>
        <p:txBody>
          <a:bodyPr>
            <a:normAutofit/>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dal 19 settembre 2018</a:t>
            </a:r>
          </a:p>
        </p:txBody>
      </p:sp>
      <p:sp>
        <p:nvSpPr>
          <p:cNvPr id="3" name="Segnaposto contenuto 2">
            <a:extLst>
              <a:ext uri="{FF2B5EF4-FFF2-40B4-BE49-F238E27FC236}">
                <a16:creationId xmlns:a16="http://schemas.microsoft.com/office/drawing/2014/main" id="{A2F39DF8-060A-43CE-8686-B5D4741666DF}"/>
              </a:ext>
            </a:extLst>
          </p:cNvPr>
          <p:cNvSpPr>
            <a:spLocks noGrp="1"/>
          </p:cNvSpPr>
          <p:nvPr>
            <p:ph idx="1"/>
          </p:nvPr>
        </p:nvSpPr>
        <p:spPr>
          <a:xfrm>
            <a:off x="838200" y="1497634"/>
            <a:ext cx="10515600" cy="4351338"/>
          </a:xfrm>
        </p:spPr>
        <p:txBody>
          <a:bodyPr>
            <a:normAutofit fontScale="92500" lnSpcReduction="10000"/>
          </a:bodyPr>
          <a:lstStyle/>
          <a:p>
            <a:pPr marL="0" indent="0" algn="just" defTabSz="414772">
              <a:lnSpc>
                <a:spcPct val="150000"/>
              </a:lnSpc>
              <a:spcBef>
                <a:spcPct val="20000"/>
              </a:spcBef>
              <a:spcAft>
                <a:spcPct val="0"/>
              </a:spcAft>
              <a:buNone/>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È entrato in vigore il D.Lgs. 101/2018 che ha innovato in parte – ed in parte abrogato- il Codice Privacy (</a:t>
            </a:r>
            <a:r>
              <a:rPr lang="it-IT" sz="1800" cap="all" dirty="0" err="1">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D.lgs</a:t>
            </a: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196/2003) armonizzandolo al Regolamento Ue 679/2016</a:t>
            </a:r>
          </a:p>
          <a:p>
            <a:pPr marL="0" indent="0" algn="ctr" defTabSz="414772">
              <a:lnSpc>
                <a:spcPct val="150000"/>
              </a:lnSpc>
              <a:spcBef>
                <a:spcPct val="20000"/>
              </a:spcBef>
              <a:spcAft>
                <a:spcPct val="0"/>
              </a:spcAft>
              <a:buNone/>
              <a:defRPr/>
            </a:pPr>
            <a:r>
              <a:rPr lang="it-IT" sz="1800" b="1" cap="all" dirty="0">
                <a:solidFill>
                  <a:srgbClr val="FF0000"/>
                </a:solidFill>
                <a:latin typeface="Tahoma" panose="020B0604030504040204" pitchFamily="34" charset="0"/>
                <a:ea typeface="Tahoma" panose="020B0604030504040204" pitchFamily="34" charset="0"/>
                <a:cs typeface="Tahoma" panose="020B0604030504040204" pitchFamily="34" charset="0"/>
              </a:rPr>
              <a:t>Le principali novità </a:t>
            </a:r>
          </a:p>
          <a:p>
            <a:pPr algn="just" defTabSz="414772">
              <a:lnSpc>
                <a:spcPct val="150000"/>
              </a:lnSpc>
              <a:spcBef>
                <a:spcPct val="20000"/>
              </a:spcBef>
              <a:spcAft>
                <a:spcPct val="0"/>
              </a:spcAft>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al Garante ha affidato un ruolo di fondamentale importanza: sarà suo compito stabilire le regole per l’applicazione delle sanzioni amministrative </a:t>
            </a:r>
          </a:p>
          <a:p>
            <a:pPr algn="just" defTabSz="414772">
              <a:lnSpc>
                <a:spcPct val="150000"/>
              </a:lnSpc>
              <a:spcBef>
                <a:spcPct val="20000"/>
              </a:spcBef>
              <a:spcAft>
                <a:spcPct val="0"/>
              </a:spcAft>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età minima prevista per prestare il consenso è 14 anni limitatamente ai servizi per la società della informazione (social network)</a:t>
            </a:r>
          </a:p>
          <a:p>
            <a:pPr algn="just" defTabSz="414772">
              <a:lnSpc>
                <a:spcPct val="150000"/>
              </a:lnSpc>
              <a:spcBef>
                <a:spcPct val="20000"/>
              </a:spcBef>
              <a:spcAft>
                <a:spcPct val="0"/>
              </a:spcAft>
              <a:buFont typeface="Arial"/>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Reintrodotto il “…diritto all’eredità del dato”: i diritti dell’interessato relativi a deceduti potranno essere esercitati da coloro che hanno un interesse proprio o agiscono a tutela dell’interessato quali mandatari o per ragioni di famiglia;</a:t>
            </a:r>
          </a:p>
          <a:p>
            <a:pPr algn="just" defTabSz="414772">
              <a:lnSpc>
                <a:spcPct val="150000"/>
              </a:lnSpc>
              <a:spcBef>
                <a:spcPct val="20000"/>
              </a:spcBef>
              <a:spcAft>
                <a:spcPct val="0"/>
              </a:spcAft>
              <a:buFont typeface="Arial"/>
              <a:buChar char="•"/>
              <a:defRPr/>
            </a:pPr>
            <a:r>
              <a:rPr lang="it-IT" sz="18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ha modificato le tipologie di reato</a:t>
            </a:r>
          </a:p>
          <a:p>
            <a:pPr>
              <a:defRPr/>
            </a:pPr>
            <a:endParaRPr lang="it-IT" dirty="0"/>
          </a:p>
        </p:txBody>
      </p:sp>
    </p:spTree>
  </p:cSld>
  <p:clrMapOvr>
    <a:masterClrMapping/>
  </p:clrMapOvr>
  <p:transition spd="slow">
    <p:push di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FBAC14-1DE0-406F-B88D-6B2C0A85BD04}"/>
              </a:ext>
            </a:extLst>
          </p:cNvPr>
          <p:cNvSpPr>
            <a:spLocks noGrp="1"/>
          </p:cNvSpPr>
          <p:nvPr>
            <p:ph type="title"/>
          </p:nvPr>
        </p:nvSpPr>
        <p:spPr/>
        <p:txBody>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Focus sulle sanzioni penali </a:t>
            </a:r>
            <a:b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b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dopo il </a:t>
            </a:r>
            <a:r>
              <a:rPr lang="it-IT" sz="2600" u="sng" cap="all" dirty="0" err="1">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D.lgs</a:t>
            </a: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 101/2018</a:t>
            </a:r>
          </a:p>
        </p:txBody>
      </p:sp>
      <p:sp>
        <p:nvSpPr>
          <p:cNvPr id="3" name="Segnaposto contenuto 2">
            <a:extLst>
              <a:ext uri="{FF2B5EF4-FFF2-40B4-BE49-F238E27FC236}">
                <a16:creationId xmlns:a16="http://schemas.microsoft.com/office/drawing/2014/main" id="{088A5FDE-00A3-4C5A-96DB-E2FA67174E91}"/>
              </a:ext>
            </a:extLst>
          </p:cNvPr>
          <p:cNvSpPr>
            <a:spLocks noGrp="1"/>
          </p:cNvSpPr>
          <p:nvPr>
            <p:ph idx="1"/>
          </p:nvPr>
        </p:nvSpPr>
        <p:spPr/>
        <p:txBody>
          <a:bodyPr>
            <a:normAutofit fontScale="92500" lnSpcReduction="10000"/>
          </a:bodyPr>
          <a:lstStyle/>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Considerando 149 Regolamento Ue</a:t>
            </a:r>
          </a:p>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Decreto 101, modifiche delle fattispecie penalmente rilevanti già previste dal Codice Privacy integrandole con ulteriori violazioni.</a:t>
            </a:r>
          </a:p>
          <a:p>
            <a:pPr marL="0" indent="0" defTabSz="414772">
              <a:lnSpc>
                <a:spcPct val="150000"/>
              </a:lnSpc>
              <a:spcBef>
                <a:spcPct val="20000"/>
              </a:spcBef>
              <a:spcAft>
                <a:spcPct val="0"/>
              </a:spcAft>
              <a:buNone/>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Fattispecie applicabili, ai sensi del riformato Codice Privacy sono gli artt.:</a:t>
            </a:r>
          </a:p>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167 (Trattamento illecito dei dati)</a:t>
            </a:r>
          </a:p>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167-bis (Comunicazione e diffusione illecita di dati personali oggetto di trattamento su larga scala);</a:t>
            </a:r>
          </a:p>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167-ter (Acquisizione fraudolenta di dati personali oggetto di trattamento su larga scala);</a:t>
            </a:r>
          </a:p>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168 (Falsità nelle dichiarazioni al Garante e interruzione dell’esecuzione dei compiti o dell’esercizio dei poteri del Garante);</a:t>
            </a:r>
          </a:p>
          <a:p>
            <a:pPr defTabSz="414772">
              <a:lnSpc>
                <a:spcPct val="150000"/>
              </a:lnSpc>
              <a:spcBef>
                <a:spcPct val="20000"/>
              </a:spcBef>
              <a:spcAft>
                <a:spcPct val="0"/>
              </a:spcAft>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170 (Inosservanza dei provvedimenti del Garante)</a:t>
            </a:r>
          </a:p>
          <a:p>
            <a:pPr>
              <a:defRPr/>
            </a:pPr>
            <a:endParaRPr lang="it-IT" dirty="0"/>
          </a:p>
        </p:txBody>
      </p:sp>
    </p:spTree>
  </p:cSld>
  <p:clrMapOvr>
    <a:masterClrMapping/>
  </p:clrMapOvr>
  <p:transition spd="slow">
    <p:circl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59466C-D573-4493-99C1-25D5C07CDCF3}"/>
              </a:ext>
            </a:extLst>
          </p:cNvPr>
          <p:cNvSpPr>
            <a:spLocks noGrp="1"/>
          </p:cNvSpPr>
          <p:nvPr>
            <p:ph type="title"/>
          </p:nvPr>
        </p:nvSpPr>
        <p:spPr/>
        <p:txBody>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In sintesi</a:t>
            </a:r>
          </a:p>
        </p:txBody>
      </p:sp>
      <p:sp>
        <p:nvSpPr>
          <p:cNvPr id="3" name="Segnaposto contenuto 2">
            <a:extLst>
              <a:ext uri="{FF2B5EF4-FFF2-40B4-BE49-F238E27FC236}">
                <a16:creationId xmlns:a16="http://schemas.microsoft.com/office/drawing/2014/main" id="{83982D56-ECCB-4261-852F-EDB47E33AAFE}"/>
              </a:ext>
            </a:extLst>
          </p:cNvPr>
          <p:cNvSpPr>
            <a:spLocks noGrp="1"/>
          </p:cNvSpPr>
          <p:nvPr>
            <p:ph idx="1"/>
          </p:nvPr>
        </p:nvSpPr>
        <p:spPr/>
        <p:txBody>
          <a:bodyPr/>
          <a:lstStyle/>
          <a:p>
            <a:pPr marL="0" indent="0" defTabSz="414772">
              <a:lnSpc>
                <a:spcPct val="150000"/>
              </a:lnSpc>
              <a:spcBef>
                <a:spcPct val="20000"/>
              </a:spcBef>
              <a:spcAft>
                <a:spcPct val="0"/>
              </a:spcAft>
              <a:buNone/>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Vengono penalmente sanzionati:</a:t>
            </a:r>
          </a:p>
          <a:p>
            <a:pPr marL="0" indent="0" defTabSz="414772">
              <a:lnSpc>
                <a:spcPct val="150000"/>
              </a:lnSpc>
              <a:spcBef>
                <a:spcPct val="20000"/>
              </a:spcBef>
              <a:spcAft>
                <a:spcPct val="0"/>
              </a:spcAft>
              <a:buNone/>
              <a:defRPr/>
            </a:pP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•il trattamento illecito di dati personali -reclusione </a:t>
            </a:r>
            <a:r>
              <a:rPr lang="it-IT" sz="1700" b="1" cap="all" dirty="0">
                <a:solidFill>
                  <a:srgbClr val="FF0000"/>
                </a:solidFill>
                <a:latin typeface="Tahoma" panose="020B0604030504040204" pitchFamily="34" charset="0"/>
                <a:ea typeface="Tahoma" panose="020B0604030504040204" pitchFamily="34" charset="0"/>
                <a:cs typeface="Tahoma" panose="020B0604030504040204" pitchFamily="34" charset="0"/>
              </a:rPr>
              <a:t>da sei mesi a un anno e sei mesi</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b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•l'acquisizione fraudolenta di dati personali oggetto di trattamento su larga scala - </a:t>
            </a:r>
            <a:r>
              <a:rPr lang="it-IT" sz="1700" b="1" cap="all" dirty="0">
                <a:solidFill>
                  <a:srgbClr val="FF0000"/>
                </a:solidFill>
                <a:latin typeface="Tahoma" panose="020B0604030504040204" pitchFamily="34" charset="0"/>
                <a:ea typeface="Tahoma" panose="020B0604030504040204" pitchFamily="34" charset="0"/>
                <a:cs typeface="Tahoma" panose="020B0604030504040204" pitchFamily="34" charset="0"/>
              </a:rPr>
              <a:t>reclusione da uno a quattro anni</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b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 comunicazione e diffusione illecita di dati personali oggetto di trattamento su larga scala - </a:t>
            </a:r>
            <a:r>
              <a:rPr lang="it-IT" sz="1700" b="1" cap="all" dirty="0">
                <a:solidFill>
                  <a:srgbClr val="FF0000"/>
                </a:solidFill>
                <a:latin typeface="Tahoma" panose="020B0604030504040204" pitchFamily="34" charset="0"/>
                <a:ea typeface="Tahoma" panose="020B0604030504040204" pitchFamily="34" charset="0"/>
                <a:cs typeface="Tahoma" panose="020B0604030504040204" pitchFamily="34" charset="0"/>
              </a:rPr>
              <a:t>reclusione da uno a sei anni</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b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•le false dichiarazioni rese al Garante - </a:t>
            </a:r>
            <a:r>
              <a:rPr lang="it-IT" sz="1700" b="1" cap="all" dirty="0">
                <a:solidFill>
                  <a:srgbClr val="FF0000"/>
                </a:solidFill>
                <a:latin typeface="Tahoma" panose="020B0604030504040204" pitchFamily="34" charset="0"/>
                <a:ea typeface="Tahoma" panose="020B0604030504040204" pitchFamily="34" charset="0"/>
                <a:cs typeface="Tahoma" panose="020B0604030504040204" pitchFamily="34" charset="0"/>
              </a:rPr>
              <a:t>reclusione da sei mesi a tre anni</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b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•l'inosservanza dei provvedimenti del Garante - </a:t>
            </a:r>
            <a:r>
              <a:rPr lang="it-IT" sz="1700" b="1" cap="all" dirty="0">
                <a:solidFill>
                  <a:srgbClr val="FF0000"/>
                </a:solidFill>
                <a:latin typeface="Tahoma" panose="020B0604030504040204" pitchFamily="34" charset="0"/>
                <a:ea typeface="Tahoma" panose="020B0604030504040204" pitchFamily="34" charset="0"/>
                <a:cs typeface="Tahoma" panose="020B0604030504040204" pitchFamily="34" charset="0"/>
              </a:rPr>
              <a:t>reclusione da tre mesi a due anni</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b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b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 violazione del comma 1 dell'art. 4 Stat. </a:t>
            </a:r>
            <a:r>
              <a:rPr lang="it-IT" sz="1700" cap="all" dirty="0" err="1">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Lav</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 </a:t>
            </a:r>
            <a:r>
              <a:rPr lang="it-IT" sz="1700" b="1" cap="all" dirty="0">
                <a:solidFill>
                  <a:srgbClr val="FF0000"/>
                </a:solidFill>
                <a:latin typeface="Tahoma" panose="020B0604030504040204" pitchFamily="34" charset="0"/>
                <a:ea typeface="Tahoma" panose="020B0604030504040204" pitchFamily="34" charset="0"/>
                <a:cs typeface="Tahoma" panose="020B0604030504040204" pitchFamily="34" charset="0"/>
              </a:rPr>
              <a:t>AMMENDA O ARRESTO DA 15 GG A 1 ANNO</a:t>
            </a:r>
            <a:r>
              <a:rPr lang="it-IT" sz="17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p>
          <a:p>
            <a:pPr>
              <a:defRPr/>
            </a:pPr>
            <a:endParaRPr lang="it-IT" dirty="0"/>
          </a:p>
        </p:txBody>
      </p:sp>
    </p:spTree>
  </p:cSld>
  <p:clrMapOvr>
    <a:masterClrMapping/>
  </p:clrMapOvr>
  <p:transition spd="slow">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1A9184-166A-49C9-899D-EE2A2ABB4DE0}"/>
              </a:ext>
            </a:extLst>
          </p:cNvPr>
          <p:cNvSpPr>
            <a:spLocks noGrp="1"/>
          </p:cNvSpPr>
          <p:nvPr>
            <p:ph type="title"/>
          </p:nvPr>
        </p:nvSpPr>
        <p:spPr>
          <a:xfrm>
            <a:off x="1915242" y="358599"/>
            <a:ext cx="8475290" cy="800724"/>
          </a:xfrm>
        </p:spPr>
        <p:txBody>
          <a:bodyPr>
            <a:normAutofit fontScale="90000"/>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Art. 22 co XIII</a:t>
            </a:r>
            <a:b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br>
            <a:r>
              <a:rPr lang="it-IT" sz="2600" u="sng" cap="all" dirty="0" err="1">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D.lgs</a:t>
            </a: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 101/2018</a:t>
            </a:r>
          </a:p>
        </p:txBody>
      </p:sp>
      <p:sp>
        <p:nvSpPr>
          <p:cNvPr id="33795" name="Segnaposto contenuto 2">
            <a:extLst>
              <a:ext uri="{FF2B5EF4-FFF2-40B4-BE49-F238E27FC236}">
                <a16:creationId xmlns:a16="http://schemas.microsoft.com/office/drawing/2014/main" id="{F07CEB05-B778-47AB-A328-446B4E03C17D}"/>
              </a:ext>
            </a:extLst>
          </p:cNvPr>
          <p:cNvSpPr>
            <a:spLocks noGrp="1"/>
          </p:cNvSpPr>
          <p:nvPr>
            <p:ph idx="1"/>
          </p:nvPr>
        </p:nvSpPr>
        <p:spPr/>
        <p:txBody>
          <a:bodyPr/>
          <a:lstStyle/>
          <a:p>
            <a:pPr algn="ctr"/>
            <a:endParaRPr lang="it-IT" altLang="it-IT" i="1"/>
          </a:p>
          <a:p>
            <a:pPr algn="ctr"/>
            <a:r>
              <a:rPr lang="it-IT" altLang="it-IT" i="1"/>
              <a:t>"Per i primi otto mesi dalla data di entrata in vigore del presente decreto, il Garante per la protezione dei dati personali tiene conto, ai fini dell'applicazione delle sanzioni amministrative e nei limiti in cui risulti compatibile con le disposizioni del regolamento (UE) 2016/679, della fase di prima applicazione delle disposizioni sanzionatorie".</a:t>
            </a:r>
          </a:p>
          <a:p>
            <a:endParaRPr lang="it-IT" altLang="it-IT"/>
          </a:p>
        </p:txBody>
      </p:sp>
    </p:spTree>
  </p:cSld>
  <p:clrMapOvr>
    <a:masterClrMapping/>
  </p:clrMapOvr>
  <p:transition spd="slow">
    <p:wheel spokes="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213F1A-B056-41FB-ADC4-E854A605C84D}"/>
              </a:ext>
            </a:extLst>
          </p:cNvPr>
          <p:cNvSpPr>
            <a:spLocks noGrp="1"/>
          </p:cNvSpPr>
          <p:nvPr>
            <p:ph type="title"/>
          </p:nvPr>
        </p:nvSpPr>
        <p:spPr/>
        <p:txBody>
          <a:bodyPr/>
          <a:lstStyle/>
          <a:p>
            <a:pPr algn="ctr">
              <a:spcBef>
                <a:spcPct val="20000"/>
              </a:spcBef>
              <a:buClr>
                <a:srgbClr val="00FF00"/>
              </a:buClr>
              <a:buSzPct val="80000"/>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 pos="8151419" algn="l"/>
              </a:tabLst>
              <a:defRPr/>
            </a:pPr>
            <a:r>
              <a:rPr lang="it-IT" sz="23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Ricapitolando </a:t>
            </a:r>
            <a:br>
              <a:rPr lang="it-IT" sz="23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br>
            <a:r>
              <a:rPr lang="it-IT" sz="23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mn-ea"/>
                <a:cs typeface="Times New Roman" panose="02020603050405020304" pitchFamily="18" charset="0"/>
              </a:rPr>
              <a:t>cosa non fare o pensare </a:t>
            </a:r>
          </a:p>
        </p:txBody>
      </p:sp>
      <p:sp>
        <p:nvSpPr>
          <p:cNvPr id="3" name="Segnaposto contenuto 2">
            <a:extLst>
              <a:ext uri="{FF2B5EF4-FFF2-40B4-BE49-F238E27FC236}">
                <a16:creationId xmlns:a16="http://schemas.microsoft.com/office/drawing/2014/main" id="{C793A008-C2B7-4AA1-9CA9-14EA8B53002C}"/>
              </a:ext>
            </a:extLst>
          </p:cNvPr>
          <p:cNvSpPr>
            <a:spLocks noGrp="1"/>
          </p:cNvSpPr>
          <p:nvPr>
            <p:ph idx="1"/>
          </p:nvPr>
        </p:nvSpPr>
        <p:spPr/>
        <p:txBody>
          <a:bodyPr>
            <a:normAutofit fontScale="92500" lnSpcReduction="10000"/>
          </a:bodyPr>
          <a:lstStyle/>
          <a:p>
            <a:pPr marL="0" indent="0" algn="ctr" defTabSz="414772">
              <a:lnSpc>
                <a:spcPct val="100000"/>
              </a:lnSpc>
              <a:spcBef>
                <a:spcPct val="20000"/>
              </a:spcBef>
              <a:spcAft>
                <a:spcPct val="0"/>
              </a:spcAft>
              <a:defRPr/>
            </a:pPr>
            <a:r>
              <a:rPr lang="it-IT" sz="2268" dirty="0">
                <a:solidFill>
                  <a:prstClr val="black"/>
                </a:solidFill>
                <a:effectLst>
                  <a:outerShdw blurRad="38100" dist="38100" dir="2700000" algn="tl">
                    <a:srgbClr val="000000">
                      <a:alpha val="43137"/>
                    </a:srgbClr>
                  </a:outerShdw>
                </a:effectLst>
                <a:latin typeface="Calibri"/>
              </a:rPr>
              <a:t>Decalogo delle </a:t>
            </a:r>
            <a:r>
              <a:rPr lang="it-IT" sz="2177" dirty="0" err="1">
                <a:effectLst>
                  <a:outerShdw blurRad="38100" dist="38100" dir="2700000" algn="tl">
                    <a:srgbClr val="000000">
                      <a:alpha val="43137"/>
                    </a:srgbClr>
                  </a:outerShdw>
                </a:effectLst>
              </a:rPr>
              <a:t>worst</a:t>
            </a:r>
            <a:r>
              <a:rPr lang="it-IT" sz="2177" dirty="0">
                <a:effectLst>
                  <a:outerShdw blurRad="38100" dist="38100" dir="2700000" algn="tl">
                    <a:srgbClr val="000000">
                      <a:alpha val="43137"/>
                    </a:srgbClr>
                  </a:outerShdw>
                </a:effectLst>
              </a:rPr>
              <a:t> </a:t>
            </a:r>
            <a:r>
              <a:rPr lang="it-IT" sz="2177" dirty="0" err="1">
                <a:effectLst>
                  <a:outerShdw blurRad="38100" dist="38100" dir="2700000" algn="tl">
                    <a:srgbClr val="000000">
                      <a:alpha val="43137"/>
                    </a:srgbClr>
                  </a:outerShdw>
                </a:effectLst>
              </a:rPr>
              <a:t>practice</a:t>
            </a:r>
            <a:r>
              <a:rPr lang="it-IT" sz="2177" dirty="0">
                <a:effectLst>
                  <a:outerShdw blurRad="38100" dist="38100" dir="2700000" algn="tl">
                    <a:srgbClr val="000000">
                      <a:alpha val="43137"/>
                    </a:srgbClr>
                  </a:outerShdw>
                </a:effectLst>
              </a:rPr>
              <a:t> </a:t>
            </a:r>
          </a:p>
          <a:p>
            <a:pPr marL="0" indent="0" algn="ctr" defTabSz="414772">
              <a:lnSpc>
                <a:spcPct val="100000"/>
              </a:lnSpc>
              <a:spcBef>
                <a:spcPct val="20000"/>
              </a:spcBef>
              <a:spcAft>
                <a:spcPct val="0"/>
              </a:spcAft>
              <a:defRPr/>
            </a:pPr>
            <a:endParaRPr lang="it-IT" sz="2268" dirty="0">
              <a:solidFill>
                <a:prstClr val="black"/>
              </a:solidFill>
              <a:latin typeface="Calibri"/>
            </a:endParaRP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Fatto l’adeguamento, concluso l’adeguamento</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Scarso coinvolgimento del personale</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Adeguamento come un «passa carte»</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Fare il «minimo indispensabile</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..Strafare»</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Informative generiche ed identiche, con richieste indiscriminate di consensi</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Un esercizio indiscriminato di tutti i diritti</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Non fare una formazione mirata, non studiare e non aggiornarsi</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Non calibrare le misure di sicurezza in base al contesto</a:t>
            </a:r>
          </a:p>
          <a:p>
            <a:pPr defTabSz="414772">
              <a:lnSpc>
                <a:spcPct val="140000"/>
              </a:lnSpc>
              <a:spcBef>
                <a:spcPct val="20000"/>
              </a:spcBef>
              <a:spcAft>
                <a:spcPct val="0"/>
              </a:spcAft>
              <a:defRPr/>
            </a:pPr>
            <a:r>
              <a:rPr lang="it-IT" sz="1600" cap="all"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Non avere un modello organizzativo privacy, con procedure non integrate</a:t>
            </a:r>
          </a:p>
          <a:p>
            <a:pPr>
              <a:defRPr/>
            </a:pPr>
            <a:endParaRPr lang="it-IT" dirty="0"/>
          </a:p>
        </p:txBody>
      </p:sp>
    </p:spTree>
  </p:cSld>
  <p:clrMapOvr>
    <a:masterClrMapping/>
  </p:clrMapOvr>
  <p:transition spd="slow">
    <p:push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557587AD-0541-42C1-BEA9-16BFB8DEC56F}"/>
              </a:ext>
            </a:extLst>
          </p:cNvPr>
          <p:cNvSpPr/>
          <p:nvPr/>
        </p:nvSpPr>
        <p:spPr>
          <a:xfrm>
            <a:off x="1410511" y="992222"/>
            <a:ext cx="10048672" cy="7146572"/>
          </a:xfrm>
          <a:prstGeom prst="rect">
            <a:avLst/>
          </a:prstGeom>
        </p:spPr>
        <p:txBody>
          <a:bodyPr wrap="square">
            <a:spAutoFit/>
          </a:bodyPr>
          <a:lstStyle/>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algn="ctr">
              <a:spcBef>
                <a:spcPct val="20000"/>
              </a:spcBef>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GRAZIE!</a:t>
            </a:r>
          </a:p>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endParaRPr lang="it-IT" altLang="it-IT" sz="1400" cap="all" dirty="0">
              <a:solidFill>
                <a:schemeClr val="accent1">
                  <a:lumMod val="50000"/>
                </a:schemeClr>
              </a:solidFill>
              <a:latin typeface="Tahoma" panose="020B0604030504040204" pitchFamily="34" charset="0"/>
              <a:cs typeface="Times New Roman" panose="02020603050405020304" pitchFamily="18" charset="0"/>
            </a:endParaRPr>
          </a:p>
          <a:p>
            <a:pPr lvl="0" algn="ctr" fontAlgn="base">
              <a:spcBef>
                <a:spcPct val="20000"/>
              </a:spcBef>
              <a:spcAft>
                <a:spcPct val="0"/>
              </a:spcAft>
              <a:buClr>
                <a:srgbClr val="00FF00"/>
              </a:buClr>
              <a:buSzPct val="80000"/>
              <a:tabLst>
                <a:tab pos="3060700" algn="ctr"/>
                <a:tab pos="6119813" algn="r"/>
              </a:tabLst>
              <a:defRPr/>
            </a:pPr>
            <a:r>
              <a:rPr lang="it-IT" altLang="it-IT" sz="1000" i="1" dirty="0">
                <a:solidFill>
                  <a:schemeClr val="accent1">
                    <a:lumMod val="50000"/>
                  </a:schemeClr>
                </a:solidFill>
                <a:latin typeface="Tahoma" panose="020B0604030504040204" pitchFamily="34" charset="0"/>
                <a:cs typeface="Times New Roman" panose="02020603050405020304" pitchFamily="18" charset="0"/>
              </a:rPr>
              <a:t>Dott.ssa Simona Persi</a:t>
            </a:r>
          </a:p>
          <a:p>
            <a:pPr lvl="0" algn="ctr" fontAlgn="base">
              <a:spcBef>
                <a:spcPct val="20000"/>
              </a:spcBef>
              <a:spcAft>
                <a:spcPct val="0"/>
              </a:spcAft>
              <a:buClr>
                <a:srgbClr val="00FF00"/>
              </a:buClr>
              <a:buSzPct val="80000"/>
              <a:tabLst>
                <a:tab pos="3060700" algn="ctr"/>
                <a:tab pos="6119813" algn="r"/>
              </a:tabLst>
              <a:defRPr/>
            </a:pPr>
            <a:r>
              <a:rPr lang="it-IT" altLang="it-IT" sz="1000" i="1" dirty="0">
                <a:solidFill>
                  <a:schemeClr val="accent1">
                    <a:lumMod val="50000"/>
                  </a:schemeClr>
                </a:solidFill>
                <a:latin typeface="Tahoma" panose="020B0604030504040204" pitchFamily="34" charset="0"/>
                <a:cs typeface="Times New Roman" panose="02020603050405020304" pitchFamily="18" charset="0"/>
              </a:rPr>
              <a:t>Legal Privacy </a:t>
            </a:r>
            <a:r>
              <a:rPr lang="it-IT" altLang="it-IT" sz="1000" i="1" dirty="0" err="1">
                <a:solidFill>
                  <a:schemeClr val="accent1">
                    <a:lumMod val="50000"/>
                  </a:schemeClr>
                </a:solidFill>
                <a:latin typeface="Tahoma" panose="020B0604030504040204" pitchFamily="34" charset="0"/>
                <a:cs typeface="Times New Roman" panose="02020603050405020304" pitchFamily="18" charset="0"/>
              </a:rPr>
              <a:t>Specialist</a:t>
            </a:r>
            <a:r>
              <a:rPr lang="it-IT" altLang="it-IT" sz="1000" i="1" dirty="0">
                <a:solidFill>
                  <a:schemeClr val="accent1">
                    <a:lumMod val="50000"/>
                  </a:schemeClr>
                </a:solidFill>
                <a:latin typeface="Tahoma" panose="020B0604030504040204" pitchFamily="34" charset="0"/>
                <a:cs typeface="Times New Roman" panose="02020603050405020304" pitchFamily="18" charset="0"/>
              </a:rPr>
              <a:t> - D.P.O.</a:t>
            </a:r>
          </a:p>
          <a:p>
            <a:pPr lvl="0" algn="ctr" fontAlgn="base">
              <a:spcBef>
                <a:spcPct val="20000"/>
              </a:spcBef>
              <a:spcAft>
                <a:spcPct val="0"/>
              </a:spcAft>
              <a:buClr>
                <a:srgbClr val="00FF00"/>
              </a:buClr>
              <a:buSzPct val="80000"/>
              <a:tabLst>
                <a:tab pos="3060700" algn="ctr"/>
                <a:tab pos="6119813" algn="r"/>
              </a:tabLst>
              <a:defRPr/>
            </a:pPr>
            <a:r>
              <a:rPr lang="it-IT" altLang="it-IT" sz="1000" i="1" dirty="0">
                <a:solidFill>
                  <a:schemeClr val="accent1">
                    <a:lumMod val="50000"/>
                  </a:schemeClr>
                </a:solidFill>
                <a:latin typeface="Tahoma" panose="020B0604030504040204" pitchFamily="34" charset="0"/>
                <a:cs typeface="Times New Roman" panose="02020603050405020304" pitchFamily="18" charset="0"/>
              </a:rPr>
              <a:t>Legal Consulting</a:t>
            </a:r>
          </a:p>
          <a:p>
            <a:pPr lvl="0" algn="ctr" fontAlgn="base">
              <a:spcBef>
                <a:spcPct val="20000"/>
              </a:spcBef>
              <a:spcAft>
                <a:spcPct val="0"/>
              </a:spcAft>
              <a:buClr>
                <a:srgbClr val="00FF00"/>
              </a:buClr>
              <a:buSzPct val="80000"/>
              <a:tabLst>
                <a:tab pos="3060700" algn="ctr"/>
                <a:tab pos="6119813" algn="r"/>
              </a:tabLst>
              <a:defRPr/>
            </a:pPr>
            <a:r>
              <a:rPr lang="it-IT" altLang="it-IT" sz="1000" i="1" dirty="0">
                <a:solidFill>
                  <a:schemeClr val="accent1">
                    <a:lumMod val="50000"/>
                  </a:schemeClr>
                </a:solidFill>
                <a:latin typeface="Tahoma" panose="020B0604030504040204" pitchFamily="34" charset="0"/>
                <a:cs typeface="Times New Roman" panose="02020603050405020304" pitchFamily="18" charset="0"/>
              </a:rPr>
              <a:t>Via G. Pernigotti n. 13 – 15057 Tortona (AL)</a:t>
            </a:r>
          </a:p>
          <a:p>
            <a:pPr lvl="0" algn="ctr" fontAlgn="base">
              <a:spcBef>
                <a:spcPct val="20000"/>
              </a:spcBef>
              <a:spcAft>
                <a:spcPct val="0"/>
              </a:spcAft>
              <a:buClr>
                <a:srgbClr val="00FF00"/>
              </a:buClr>
              <a:buSzPct val="80000"/>
              <a:tabLst>
                <a:tab pos="3060700" algn="ctr"/>
                <a:tab pos="6119813" algn="r"/>
              </a:tabLst>
              <a:defRPr/>
            </a:pPr>
            <a:r>
              <a:rPr lang="it-IT" altLang="it-IT" sz="1000" i="1" dirty="0">
                <a:solidFill>
                  <a:schemeClr val="accent1">
                    <a:lumMod val="50000"/>
                  </a:schemeClr>
                </a:solidFill>
                <a:latin typeface="Tahoma" panose="020B0604030504040204" pitchFamily="34" charset="0"/>
                <a:cs typeface="Times New Roman" panose="02020603050405020304" pitchFamily="18" charset="0"/>
              </a:rPr>
              <a:t>334 7771788 – 0131 868844</a:t>
            </a:r>
          </a:p>
          <a:p>
            <a:pPr lvl="0" algn="ctr" fontAlgn="base">
              <a:spcBef>
                <a:spcPct val="20000"/>
              </a:spcBef>
              <a:spcAft>
                <a:spcPct val="0"/>
              </a:spcAft>
              <a:buClr>
                <a:srgbClr val="00FF00"/>
              </a:buClr>
              <a:buSzPct val="80000"/>
              <a:tabLst>
                <a:tab pos="3060700" algn="ctr"/>
                <a:tab pos="6119813" algn="r"/>
              </a:tabLst>
              <a:defRPr/>
            </a:pPr>
            <a:r>
              <a:rPr lang="it-IT" altLang="it-IT" sz="1000" i="1" dirty="0">
                <a:solidFill>
                  <a:schemeClr val="accent1">
                    <a:lumMod val="50000"/>
                  </a:schemeClr>
                </a:solidFill>
                <a:latin typeface="Tahoma" panose="020B0604030504040204" pitchFamily="34" charset="0"/>
                <a:cs typeface="Times New Roman" panose="02020603050405020304" pitchFamily="18" charset="0"/>
              </a:rPr>
              <a:t>s.persi@studiolegaledestro.eu</a:t>
            </a:r>
          </a:p>
          <a:p>
            <a:pPr lvl="0" algn="ctr" fontAlgn="base">
              <a:spcBef>
                <a:spcPct val="20000"/>
              </a:spcBef>
              <a:spcAft>
                <a:spcPct val="0"/>
              </a:spcAft>
              <a:buClr>
                <a:srgbClr val="00FF00"/>
              </a:buClr>
              <a:buSzPct val="80000"/>
              <a:tabLst>
                <a:tab pos="3060700" algn="ctr"/>
                <a:tab pos="6119813" algn="r"/>
              </a:tabLst>
              <a:defRPr/>
            </a:pPr>
            <a:r>
              <a:rPr lang="it-IT" altLang="it-IT" sz="1400" i="1" dirty="0">
                <a:solidFill>
                  <a:schemeClr val="accent1">
                    <a:lumMod val="50000"/>
                  </a:schemeClr>
                </a:solidFill>
                <a:latin typeface="Tahoma" panose="020B0604030504040204" pitchFamily="34" charset="0"/>
                <a:cs typeface="Times New Roman" panose="02020603050405020304" pitchFamily="18" charset="0"/>
              </a:rPr>
              <a:t>	</a:t>
            </a:r>
          </a:p>
          <a:p>
            <a:pPr lvl="0" eaLnBrk="0" fontAlgn="base" hangingPunct="0">
              <a:spcBef>
                <a:spcPct val="0"/>
              </a:spcBef>
              <a:spcAft>
                <a:spcPct val="0"/>
              </a:spcAft>
              <a:tabLst>
                <a:tab pos="3060700" algn="ctr"/>
                <a:tab pos="6119813" algn="r"/>
              </a:tabLst>
            </a:pPr>
            <a:r>
              <a:rPr lang="it-IT" altLang="it-IT" sz="1200" b="1" i="1" dirty="0">
                <a:solidFill>
                  <a:prstClr val="black"/>
                </a:solidFill>
                <a:latin typeface="Arial" panose="020B0604020202020204" pitchFamily="34" charset="0"/>
                <a:ea typeface="Times New Roman" panose="02020603050405020304" pitchFamily="18" charset="0"/>
              </a:rPr>
              <a:t>                                                                                                     </a:t>
            </a:r>
            <a:endParaRPr lang="it-IT" altLang="it-IT" sz="800" dirty="0">
              <a:solidFill>
                <a:prstClr val="black"/>
              </a:solidFill>
              <a:latin typeface="Arial" panose="020B0604020202020204" pitchFamily="34" charset="0"/>
            </a:endParaRPr>
          </a:p>
          <a:p>
            <a:pPr lvl="0" eaLnBrk="0" fontAlgn="base" hangingPunct="0">
              <a:spcBef>
                <a:spcPct val="0"/>
              </a:spcBef>
              <a:spcAft>
                <a:spcPct val="0"/>
              </a:spcAft>
              <a:tabLst>
                <a:tab pos="3060700" algn="ctr"/>
                <a:tab pos="6119813" algn="r"/>
              </a:tabLst>
            </a:pPr>
            <a:r>
              <a:rPr lang="it-IT" altLang="it-IT" sz="1000" i="1" dirty="0">
                <a:solidFill>
                  <a:prstClr val="black"/>
                </a:solidFill>
                <a:latin typeface="Arial" panose="020B0604020202020204" pitchFamily="34" charset="0"/>
                <a:ea typeface="Times New Roman" panose="02020603050405020304" pitchFamily="18" charset="0"/>
              </a:rPr>
              <a:t>	                                                                                                                  </a:t>
            </a:r>
            <a:endParaRPr lang="it-IT" altLang="it-IT" sz="800" dirty="0">
              <a:solidFill>
                <a:prstClr val="black"/>
              </a:solidFill>
              <a:latin typeface="Arial" panose="020B0604020202020204" pitchFamily="34" charset="0"/>
            </a:endParaRPr>
          </a:p>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Tahoma" panose="020B0604030504040204" pitchFamily="34" charset="0"/>
              <a:cs typeface="Times New Roman" panose="02020603050405020304" pitchFamily="18" charset="0"/>
            </a:endParaRPr>
          </a:p>
          <a:p>
            <a:pPr algn="ctr">
              <a:spcBef>
                <a:spcPct val="20000"/>
              </a:spcBef>
              <a:buClr>
                <a:srgbClr val="00FF00"/>
              </a:buClr>
              <a:buSzPct val="80000"/>
              <a:defRPr/>
            </a:pPr>
            <a:endPar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ea typeface="Tahoma" panose="020B0604030504040204" pitchFamily="34" charset="0"/>
              <a:cs typeface="Times New Roman" panose="02020603050405020304" pitchFamily="18" charset="0"/>
            </a:endParaRPr>
          </a:p>
        </p:txBody>
      </p:sp>
      <p:sp>
        <p:nvSpPr>
          <p:cNvPr id="5" name="Rectangle 3">
            <a:extLst>
              <a:ext uri="{FF2B5EF4-FFF2-40B4-BE49-F238E27FC236}">
                <a16:creationId xmlns:a16="http://schemas.microsoft.com/office/drawing/2014/main" id="{9773D652-3895-47F6-BA44-483FB636B2D0}"/>
              </a:ext>
            </a:extLst>
          </p:cNvPr>
          <p:cNvSpPr>
            <a:spLocks noChangeArrowheads="1"/>
          </p:cNvSpPr>
          <p:nvPr/>
        </p:nvSpPr>
        <p:spPr bwMode="auto">
          <a:xfrm>
            <a:off x="243192" y="780924"/>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br>
              <a:rPr kumimoji="0" lang="it-IT" altLang="it-IT" sz="1800" b="0" i="0" u="none" strike="noStrike" cap="none" normalizeH="0" baseline="0" dirty="0">
                <a:ln>
                  <a:noFill/>
                </a:ln>
                <a:solidFill>
                  <a:schemeClr val="tx1"/>
                </a:solidFill>
                <a:effectLst/>
                <a:latin typeface="Arial" panose="020B0604020202020204" pitchFamily="34" charset="0"/>
              </a:rPr>
            </a:b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5925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11BD3DF-9A3B-4FDF-8E74-4B93889531E8}"/>
              </a:ext>
            </a:extLst>
          </p:cNvPr>
          <p:cNvSpPr/>
          <p:nvPr/>
        </p:nvSpPr>
        <p:spPr>
          <a:xfrm>
            <a:off x="756418" y="393425"/>
            <a:ext cx="11274249" cy="4375557"/>
          </a:xfrm>
          <a:prstGeom prst="rect">
            <a:avLst/>
          </a:prstGeom>
        </p:spPr>
        <p:txBody>
          <a:bodyPr wrap="square">
            <a:spAutoFit/>
          </a:bodyPr>
          <a:lstStyle/>
          <a:p>
            <a:pPr algn="ctr">
              <a:lnSpc>
                <a:spcPct val="150000"/>
              </a:lnSpc>
              <a:spcBef>
                <a:spcPct val="0"/>
              </a:spcBef>
              <a:buClr>
                <a:srgbClr val="00FF00"/>
              </a:buClr>
              <a:buSzPct val="80000"/>
              <a:defRPr/>
            </a:pPr>
            <a:r>
              <a:rPr lang="it-IT" sz="2600" u="sng"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DEFINIZIONI – TRATTAMENTO DATI</a:t>
            </a:r>
          </a:p>
          <a:p>
            <a:pPr algn="just">
              <a:lnSpc>
                <a:spcPct val="150000"/>
              </a:lnSpc>
              <a:spcBef>
                <a:spcPct val="0"/>
              </a:spcBef>
              <a:buClr>
                <a:srgbClr val="00FF00"/>
              </a:buClr>
              <a:buSzPct val="80000"/>
              <a:defRPr/>
            </a:pPr>
            <a:endParaRPr 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a:p>
            <a:pPr marL="0" lvl="1" algn="just">
              <a:lnSpc>
                <a:spcPct val="150000"/>
              </a:lnSpc>
              <a:spcBef>
                <a:spcPct val="0"/>
              </a:spcBef>
              <a:buClr>
                <a:srgbClr val="00FF00"/>
              </a:buClr>
              <a:buSzPct val="80000"/>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r>
              <a:rPr lang="it-IT" altLang="it-IT" cap="all" dirty="0">
                <a:latin typeface="Tahoma" panose="020B0604030504040204" pitchFamily="34" charset="0"/>
                <a:ea typeface="Tahoma" panose="020B0604030504040204" pitchFamily="34" charset="0"/>
                <a:cs typeface="Tahoma" panose="020B0604030504040204" pitchFamily="34" charset="0"/>
              </a:rPr>
              <a:t>Per trattamento dei dati personali secondo la legge italiana, indica qualunque operazione o complesso di operazioni, effettuati anche senza l'ausilio di strumenti elettronici, concernenti la raccolta, la registrazione, l'organizzazione, la conservazione, la consultazione, l'elaborazione, la modifica, la selezione, l'estrazione, il raffronto, l'utilizzo, l'interconnessione, il blocco, la comunicazione, la diffusione, la cancellazione e la distruzione di dati, anche se non registrati in una banca dati.</a:t>
            </a:r>
          </a:p>
          <a:p>
            <a:pPr marL="0" lvl="1" indent="-200025" algn="just">
              <a:lnSpc>
                <a:spcPct val="150000"/>
              </a:lnSpc>
              <a:spcBef>
                <a:spcPct val="0"/>
              </a:spcBef>
              <a:buClr>
                <a:srgbClr val="00FF00"/>
              </a:buClr>
              <a:buSzPct val="80000"/>
              <a:buFont typeface="Wingdings" panose="05000000000000000000" pitchFamily="2" charset="2"/>
              <a:buChar char=""/>
              <a:tabLst>
                <a:tab pos="215900" algn="l"/>
                <a:tab pos="320675" algn="l"/>
                <a:tab pos="769938" algn="l"/>
                <a:tab pos="1219200" algn="l"/>
                <a:tab pos="1668463" algn="l"/>
                <a:tab pos="2117725" algn="l"/>
                <a:tab pos="2566988" algn="l"/>
                <a:tab pos="3016250" algn="l"/>
                <a:tab pos="3465513" algn="l"/>
                <a:tab pos="3914775" algn="l"/>
                <a:tab pos="4364038" algn="l"/>
                <a:tab pos="4813300" algn="l"/>
                <a:tab pos="5262563" algn="l"/>
                <a:tab pos="5711825" algn="l"/>
                <a:tab pos="6161088" algn="l"/>
                <a:tab pos="6610350" algn="l"/>
                <a:tab pos="7059613" algn="l"/>
                <a:tab pos="7508875" algn="l"/>
                <a:tab pos="7958138" algn="l"/>
                <a:tab pos="8407400" algn="l"/>
                <a:tab pos="8856663" algn="l"/>
                <a:tab pos="8985250" algn="l"/>
              </a:tabL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spcBef>
                <a:spcPct val="0"/>
              </a:spcBef>
              <a:buClr>
                <a:srgbClr val="00FF00"/>
              </a:buClr>
              <a:buSzPct val="80000"/>
              <a:defRPr/>
            </a:pPr>
            <a:endParaRPr lang="it-IT" altLang="it-IT" u="sng" dirty="0">
              <a:solidFill>
                <a:srgbClr val="FF6600"/>
              </a:solidFill>
              <a:effectLst>
                <a:outerShdw blurRad="38100" dist="38100" dir="2700000" algn="tl">
                  <a:srgbClr val="000000"/>
                </a:outerShdw>
              </a:effectLst>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26089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7E83F46-4FA6-4904-A071-7F3E9168FDA9}"/>
              </a:ext>
            </a:extLst>
          </p:cNvPr>
          <p:cNvSpPr/>
          <p:nvPr/>
        </p:nvSpPr>
        <p:spPr>
          <a:xfrm>
            <a:off x="558265" y="357193"/>
            <a:ext cx="10820805" cy="6032421"/>
          </a:xfrm>
          <a:prstGeom prst="rect">
            <a:avLst/>
          </a:prstGeom>
        </p:spPr>
        <p:txBody>
          <a:bodyPr wrap="square">
            <a:spAutoFit/>
          </a:bodyPr>
          <a:lstStyle/>
          <a:p>
            <a:pPr algn="ctr">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PRINCIPI</a:t>
            </a:r>
          </a:p>
          <a:p>
            <a:pPr algn="ctr">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Liceità </a:t>
            </a:r>
            <a:r>
              <a:rPr lang="it-IT" cap="all" dirty="0">
                <a:latin typeface="Tahoma" panose="020B0604030504040204" pitchFamily="34" charset="0"/>
                <a:ea typeface="Tahoma" panose="020B0604030504040204" pitchFamily="34" charset="0"/>
                <a:cs typeface="Tahoma" panose="020B0604030504040204" pitchFamily="34" charset="0"/>
              </a:rPr>
              <a:t>				Rispetto delle norme</a:t>
            </a: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Correttezza</a:t>
            </a:r>
            <a:r>
              <a:rPr lang="it-IT" cap="all" dirty="0">
                <a:latin typeface="Tahoma" panose="020B0604030504040204" pitchFamily="34" charset="0"/>
                <a:ea typeface="Tahoma" panose="020B0604030504040204" pitchFamily="34" charset="0"/>
                <a:cs typeface="Tahoma" panose="020B0604030504040204" pitchFamily="34" charset="0"/>
              </a:rPr>
              <a:t>				Rispetto delle esigenze reciproche</a:t>
            </a: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Trasparenza</a:t>
            </a:r>
            <a:r>
              <a:rPr lang="it-IT" cap="all" dirty="0">
                <a:latin typeface="Tahoma" panose="020B0604030504040204" pitchFamily="34" charset="0"/>
                <a:ea typeface="Tahoma" panose="020B0604030504040204" pitchFamily="34" charset="0"/>
                <a:cs typeface="Tahoma" panose="020B0604030504040204" pitchFamily="34" charset="0"/>
              </a:rPr>
              <a:t>				Gli scopi devono essere chiari, espliciti e 						legittimi</a:t>
            </a: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Minimizzazione</a:t>
            </a:r>
            <a:r>
              <a:rPr lang="it-IT" cap="all" dirty="0">
                <a:latin typeface="Tahoma" panose="020B0604030504040204" pitchFamily="34" charset="0"/>
                <a:ea typeface="Tahoma" panose="020B0604030504040204" pitchFamily="34" charset="0"/>
                <a:cs typeface="Tahoma" panose="020B0604030504040204" pitchFamily="34" charset="0"/>
              </a:rPr>
              <a:t>			I dati devono essere adeguati, pertinenti 						e limitati</a:t>
            </a: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Esattezza</a:t>
            </a:r>
            <a:r>
              <a:rPr lang="it-IT" cap="all" dirty="0">
                <a:latin typeface="Tahoma" panose="020B0604030504040204" pitchFamily="34" charset="0"/>
                <a:ea typeface="Tahoma" panose="020B0604030504040204" pitchFamily="34" charset="0"/>
                <a:cs typeface="Tahoma" panose="020B0604030504040204" pitchFamily="34" charset="0"/>
              </a:rPr>
              <a:t>				Esatti ed aggiornati</a:t>
            </a: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Limitazione</a:t>
            </a:r>
            <a:r>
              <a:rPr lang="it-IT" cap="all" dirty="0">
                <a:latin typeface="Tahoma" panose="020B0604030504040204" pitchFamily="34" charset="0"/>
                <a:ea typeface="Tahoma" panose="020B0604030504040204" pitchFamily="34" charset="0"/>
                <a:cs typeface="Tahoma" panose="020B0604030504040204" pitchFamily="34" charset="0"/>
              </a:rPr>
              <a:t>				Tempo non superiore al conseguimento 						conservazione delle finalità</a:t>
            </a:r>
          </a:p>
          <a:p>
            <a:pPr fontAlgn="base">
              <a:lnSpc>
                <a:spcPct val="150000"/>
              </a:lnSpc>
            </a:pPr>
            <a:endPar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fontAlgn="base">
              <a:lnSpc>
                <a:spcPct val="150000"/>
              </a:lnSpc>
            </a:pPr>
            <a:r>
              <a:rPr lang="it-IT" b="1" cap="all" dirty="0">
                <a:solidFill>
                  <a:srgbClr val="FF0000"/>
                </a:solidFill>
                <a:latin typeface="Tahoma" panose="020B0604030504040204" pitchFamily="34" charset="0"/>
                <a:ea typeface="Tahoma" panose="020B0604030504040204" pitchFamily="34" charset="0"/>
                <a:cs typeface="Tahoma" panose="020B0604030504040204" pitchFamily="34" charset="0"/>
              </a:rPr>
              <a:t>Integrità e riservatezza </a:t>
            </a:r>
            <a:r>
              <a:rPr lang="it-IT" cap="all" dirty="0">
                <a:latin typeface="Tahoma" panose="020B0604030504040204" pitchFamily="34" charset="0"/>
                <a:ea typeface="Tahoma" panose="020B0604030504040204" pitchFamily="34" charset="0"/>
                <a:cs typeface="Tahoma" panose="020B0604030504040204" pitchFamily="34" charset="0"/>
              </a:rPr>
              <a:t>		Adeguata sicurezza</a:t>
            </a:r>
          </a:p>
          <a:p>
            <a:pPr algn="just">
              <a:lnSpc>
                <a:spcPct val="150000"/>
              </a:lnSpc>
              <a:defRPr/>
            </a:pPr>
            <a:endPar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it-IT" altLang="it-IT" u="sng" dirty="0">
              <a:solidFill>
                <a:srgbClr val="FF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94264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7E83F46-4FA6-4904-A071-7F3E9168FDA9}"/>
              </a:ext>
            </a:extLst>
          </p:cNvPr>
          <p:cNvSpPr/>
          <p:nvPr/>
        </p:nvSpPr>
        <p:spPr>
          <a:xfrm>
            <a:off x="558265" y="357193"/>
            <a:ext cx="10820805" cy="5478423"/>
          </a:xfrm>
          <a:prstGeom prst="rect">
            <a:avLst/>
          </a:prstGeom>
        </p:spPr>
        <p:txBody>
          <a:bodyPr wrap="square">
            <a:spAutoFit/>
          </a:bodyPr>
          <a:lstStyle/>
          <a:p>
            <a:pPr algn="ctr">
              <a:buClr>
                <a:srgbClr val="00FF00"/>
              </a:buClr>
              <a:buSzPct val="80000"/>
              <a:defRPr/>
            </a:pP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BASI GIURIDICHE (ART. 6 CONDIZIONI DI </a:t>
            </a:r>
            <a:r>
              <a:rPr lang="it-IT" altLang="it-IT" sz="2600" u="sng" cap="all" dirty="0" err="1">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LICEITà</a:t>
            </a:r>
            <a:r>
              <a:rPr lang="it-IT" alt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a:t>
            </a:r>
          </a:p>
          <a:p>
            <a:pPr algn="ctr">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Il trattamento dei dati personali è lecito solo se basato su una delle seguenti condizioni di liceità: </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-Consenso</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-Esecuzione di un contratto in cui l’interessato è parte</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-Adempimenti ad obblighi di legge al quale è soggetto il titolare</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-Salvaguardia degli interessi vitali dell’interessato</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-Esecuzione di un compito di interesse pubblico</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-Interesse legittimo del titolare (</a:t>
            </a:r>
            <a:r>
              <a:rPr lang="it-IT" altLang="it-IT" cap="all" dirty="0" err="1">
                <a:latin typeface="Tahoma" panose="020B0604030504040204" pitchFamily="34" charset="0"/>
                <a:ea typeface="Tahoma" panose="020B0604030504040204" pitchFamily="34" charset="0"/>
                <a:cs typeface="Tahoma" panose="020B0604030504040204" pitchFamily="34" charset="0"/>
              </a:rPr>
              <a:t>purchè</a:t>
            </a:r>
            <a:r>
              <a:rPr lang="it-IT" altLang="it-IT" cap="all" dirty="0">
                <a:latin typeface="Tahoma" panose="020B0604030504040204" pitchFamily="34" charset="0"/>
                <a:ea typeface="Tahoma" panose="020B0604030504040204" pitchFamily="34" charset="0"/>
                <a:cs typeface="Tahoma" panose="020B0604030504040204" pitchFamily="34" charset="0"/>
              </a:rPr>
              <a:t> non prevalga sui diritti fondamentali dell’interessato)</a:t>
            </a:r>
          </a:p>
          <a:p>
            <a:pPr algn="just">
              <a:defRPr/>
            </a:pPr>
            <a:endParaRPr lang="it-IT" altLang="it-IT" u="sng" cap="all"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just">
              <a:defRPr/>
            </a:pPr>
            <a:endParaRPr lang="it-IT" altLang="it-IT" u="sng" dirty="0">
              <a:solidFill>
                <a:srgbClr val="FF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3672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1380C24-E9F6-4207-8CB0-F999FA3F0D30}"/>
              </a:ext>
            </a:extLst>
          </p:cNvPr>
          <p:cNvSpPr/>
          <p:nvPr/>
        </p:nvSpPr>
        <p:spPr>
          <a:xfrm>
            <a:off x="365761" y="318215"/>
            <a:ext cx="10982424" cy="6364819"/>
          </a:xfrm>
          <a:prstGeom prst="rect">
            <a:avLst/>
          </a:prstGeom>
        </p:spPr>
        <p:txBody>
          <a:bodyPr wrap="square">
            <a:spAutoFit/>
          </a:bodyPr>
          <a:lstStyle/>
          <a:p>
            <a:pPr algn="ctr">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CONSENSO</a:t>
            </a:r>
          </a:p>
          <a:p>
            <a:pPr algn="ctr">
              <a:spcBef>
                <a:spcPct val="20000"/>
              </a:spcBef>
              <a:buClr>
                <a:srgbClr val="00FF00"/>
              </a:buClr>
              <a:buSzPct val="80000"/>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Qualsiasi manifestazione di volontà dell’interessato, con la quale lo stesso manifesta il proprio assenso, mediante dichiarazione o azione positiva inequivocabile, che i dati personali che lo riguardano siano oggetto di trattamento. </a:t>
            </a: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DEVE ESSERE:</a:t>
            </a:r>
          </a:p>
          <a:p>
            <a:pPr marL="285750" indent="-285750" algn="just">
              <a:lnSpc>
                <a:spcPct val="150000"/>
              </a:lnSpc>
              <a:buFont typeface="Wingdings" panose="05000000000000000000" pitchFamily="2" charset="2"/>
              <a:buChar char="q"/>
              <a:defRPr/>
            </a:pPr>
            <a:r>
              <a:rPr lang="it-IT" altLang="it-IT" cap="all" dirty="0">
                <a:latin typeface="Tahoma" panose="020B0604030504040204" pitchFamily="34" charset="0"/>
                <a:ea typeface="Tahoma" panose="020B0604030504040204" pitchFamily="34" charset="0"/>
                <a:cs typeface="Tahoma" panose="020B0604030504040204" pitchFamily="34" charset="0"/>
              </a:rPr>
              <a:t>Inequivocabile </a:t>
            </a:r>
          </a:p>
          <a:p>
            <a:pPr marL="285750" indent="-285750" algn="just">
              <a:lnSpc>
                <a:spcPct val="150000"/>
              </a:lnSpc>
              <a:buFont typeface="Wingdings" panose="05000000000000000000" pitchFamily="2" charset="2"/>
              <a:buChar char="q"/>
              <a:defRPr/>
            </a:pPr>
            <a:r>
              <a:rPr lang="it-IT" altLang="it-IT" cap="all" dirty="0">
                <a:latin typeface="Tahoma" panose="020B0604030504040204" pitchFamily="34" charset="0"/>
                <a:ea typeface="Tahoma" panose="020B0604030504040204" pitchFamily="34" charset="0"/>
                <a:cs typeface="Tahoma" panose="020B0604030504040204" pitchFamily="34" charset="0"/>
              </a:rPr>
              <a:t>Libero</a:t>
            </a:r>
          </a:p>
          <a:p>
            <a:pPr marL="285750" indent="-285750" algn="just">
              <a:lnSpc>
                <a:spcPct val="150000"/>
              </a:lnSpc>
              <a:buFont typeface="Wingdings" panose="05000000000000000000" pitchFamily="2" charset="2"/>
              <a:buChar char="q"/>
              <a:defRPr/>
            </a:pPr>
            <a:r>
              <a:rPr lang="it-IT" altLang="it-IT" cap="all" dirty="0">
                <a:latin typeface="Tahoma" panose="020B0604030504040204" pitchFamily="34" charset="0"/>
                <a:ea typeface="Tahoma" panose="020B0604030504040204" pitchFamily="34" charset="0"/>
                <a:cs typeface="Tahoma" panose="020B0604030504040204" pitchFamily="34" charset="0"/>
              </a:rPr>
              <a:t>Specifico (finalità)</a:t>
            </a:r>
          </a:p>
          <a:p>
            <a:pPr marL="285750" indent="-285750" algn="just">
              <a:lnSpc>
                <a:spcPct val="150000"/>
              </a:lnSpc>
              <a:buFont typeface="Wingdings" panose="05000000000000000000" pitchFamily="2" charset="2"/>
              <a:buChar char="q"/>
              <a:defRPr/>
            </a:pPr>
            <a:r>
              <a:rPr lang="it-IT" altLang="it-IT" cap="all" dirty="0">
                <a:latin typeface="Tahoma" panose="020B0604030504040204" pitchFamily="34" charset="0"/>
                <a:ea typeface="Tahoma" panose="020B0604030504040204" pitchFamily="34" charset="0"/>
                <a:cs typeface="Tahoma" panose="020B0604030504040204" pitchFamily="34" charset="0"/>
              </a:rPr>
              <a:t>Informato </a:t>
            </a:r>
          </a:p>
          <a:p>
            <a:pPr marL="285750" indent="-285750" algn="just">
              <a:lnSpc>
                <a:spcPct val="150000"/>
              </a:lnSpc>
              <a:buFont typeface="Wingdings" panose="05000000000000000000" pitchFamily="2" charset="2"/>
              <a:buChar char="q"/>
              <a:defRPr/>
            </a:pPr>
            <a:r>
              <a:rPr lang="it-IT" altLang="it-IT" cap="all" dirty="0">
                <a:latin typeface="Tahoma" panose="020B0604030504040204" pitchFamily="34" charset="0"/>
                <a:ea typeface="Tahoma" panose="020B0604030504040204" pitchFamily="34" charset="0"/>
                <a:cs typeface="Tahoma" panose="020B0604030504040204" pitchFamily="34" charset="0"/>
              </a:rPr>
              <a:t>Verificabile </a:t>
            </a:r>
          </a:p>
          <a:p>
            <a:pPr marL="285750" indent="-285750" algn="just">
              <a:lnSpc>
                <a:spcPct val="150000"/>
              </a:lnSpc>
              <a:buFont typeface="Wingdings" panose="05000000000000000000" pitchFamily="2" charset="2"/>
              <a:buChar char="q"/>
              <a:defRPr/>
            </a:pPr>
            <a:r>
              <a:rPr lang="it-IT" altLang="it-IT" cap="all" dirty="0">
                <a:latin typeface="Tahoma" panose="020B0604030504040204" pitchFamily="34" charset="0"/>
                <a:ea typeface="Tahoma" panose="020B0604030504040204" pitchFamily="34" charset="0"/>
                <a:cs typeface="Tahoma" panose="020B0604030504040204" pitchFamily="34" charset="0"/>
              </a:rPr>
              <a:t>Revocabile </a:t>
            </a:r>
          </a:p>
          <a:p>
            <a:pPr algn="just">
              <a:lnSpc>
                <a:spcPct val="150000"/>
              </a:lnSpc>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defRPr/>
            </a:pPr>
            <a:r>
              <a:rPr lang="it-IT" altLang="it-IT" cap="all" dirty="0">
                <a:latin typeface="Tahoma" panose="020B0604030504040204" pitchFamily="34" charset="0"/>
                <a:ea typeface="Tahoma" panose="020B0604030504040204" pitchFamily="34" charset="0"/>
                <a:cs typeface="Tahoma" panose="020B0604030504040204" pitchFamily="34" charset="0"/>
              </a:rPr>
              <a:t>non è il consenso il silenzio assenso, l’inattività o la preselezione di caselle.</a:t>
            </a:r>
          </a:p>
          <a:p>
            <a:pPr algn="just">
              <a:defRPr/>
            </a:pPr>
            <a:r>
              <a:rPr lang="it-IT" altLang="it-IT" cap="all" dirty="0">
                <a:latin typeface="Tahoma" panose="020B0604030504040204" pitchFamily="34" charset="0"/>
                <a:ea typeface="Tahoma" panose="020B0604030504040204" pitchFamily="34" charset="0"/>
                <a:cs typeface="Tahoma" panose="020B0604030504040204" pitchFamily="34" charset="0"/>
              </a:rPr>
              <a:t>Il consenso è sempre revocabile.</a:t>
            </a:r>
          </a:p>
          <a:p>
            <a:pPr algn="just">
              <a:defRPr/>
            </a:pPr>
            <a:endParaRPr lang="it-IT" altLang="it-IT"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86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D1C2554D-5C43-4E93-8577-ECB84777227F}"/>
              </a:ext>
            </a:extLst>
          </p:cNvPr>
          <p:cNvSpPr/>
          <p:nvPr/>
        </p:nvSpPr>
        <p:spPr>
          <a:xfrm>
            <a:off x="412282" y="309089"/>
            <a:ext cx="11367436" cy="7066550"/>
          </a:xfrm>
          <a:prstGeom prst="rect">
            <a:avLst/>
          </a:prstGeom>
        </p:spPr>
        <p:txBody>
          <a:bodyPr wrap="square">
            <a:spAutoFit/>
          </a:bodyPr>
          <a:lstStyle/>
          <a:p>
            <a:pPr algn="ctr" fontAlgn="base">
              <a:spcBef>
                <a:spcPct val="20000"/>
              </a:spcBef>
              <a:spcAft>
                <a:spcPct val="0"/>
              </a:spcAft>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QUANDO NON è NECESSARIO IL CONSENSO </a:t>
            </a:r>
          </a:p>
          <a:p>
            <a:pPr algn="ctr" fontAlgn="base">
              <a:spcBef>
                <a:spcPct val="20000"/>
              </a:spcBef>
              <a:spcAft>
                <a:spcPct val="0"/>
              </a:spcAft>
              <a:buClr>
                <a:srgbClr val="00FF00"/>
              </a:buClr>
              <a:buSzPct val="80000"/>
              <a:defRPr/>
            </a:pPr>
            <a:r>
              <a:rPr lang="it-IT" sz="2600" u="sng" cap="all" dirty="0">
                <a:solidFill>
                  <a:schemeClr val="accent1">
                    <a:lumMod val="50000"/>
                  </a:schemeClr>
                </a:solidFill>
                <a:effectLst>
                  <a:outerShdw blurRad="38100" dist="38100" dir="2700000" algn="tl">
                    <a:srgbClr val="000000"/>
                  </a:outerShdw>
                </a:effectLst>
                <a:latin typeface="Tahoma" panose="020B0604030504040204" pitchFamily="34" charset="0"/>
                <a:cs typeface="Times New Roman" panose="02020603050405020304" pitchFamily="18" charset="0"/>
              </a:rPr>
              <a:t>DATI COMUNI - NON SENSIBILI/PARTICOLARI</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Nello svolgimento dell’ordinaria attività d’impresa è possibile effettuare il trattamento dei dati personali senza chiedere il consenso </a:t>
            </a:r>
            <a:r>
              <a:rPr lang="it-IT" b="1" cap="all" dirty="0">
                <a:latin typeface="Tahoma" panose="020B0604030504040204" pitchFamily="34" charset="0"/>
                <a:ea typeface="Tahoma" panose="020B0604030504040204" pitchFamily="34" charset="0"/>
                <a:cs typeface="Tahoma" panose="020B0604030504040204" pitchFamily="34" charset="0"/>
              </a:rPr>
              <a:t>purché non si tratti di dati PARTICOLARI </a:t>
            </a:r>
            <a:r>
              <a:rPr lang="it-IT" cap="all" dirty="0">
                <a:latin typeface="Tahoma" panose="020B0604030504040204" pitchFamily="34" charset="0"/>
                <a:ea typeface="Tahoma" panose="020B0604030504040204" pitchFamily="34" charset="0"/>
                <a:cs typeface="Tahoma" panose="020B0604030504040204" pitchFamily="34" charset="0"/>
              </a:rPr>
              <a:t>quando:</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i dati vengono trattati nell’esecuzione di un contratto o in fase </a:t>
            </a:r>
            <a:r>
              <a:rPr lang="it-IT" cap="all" dirty="0" err="1">
                <a:latin typeface="Tahoma" panose="020B0604030504040204" pitchFamily="34" charset="0"/>
                <a:ea typeface="Tahoma" panose="020B0604030504040204" pitchFamily="34" charset="0"/>
                <a:cs typeface="Tahoma" panose="020B0604030504040204" pitchFamily="34" charset="0"/>
              </a:rPr>
              <a:t>pre</a:t>
            </a:r>
            <a:r>
              <a:rPr lang="it-IT" cap="all" dirty="0">
                <a:latin typeface="Tahoma" panose="020B0604030504040204" pitchFamily="34" charset="0"/>
                <a:ea typeface="Tahoma" panose="020B0604030504040204" pitchFamily="34" charset="0"/>
                <a:cs typeface="Tahoma" panose="020B0604030504040204" pitchFamily="34" charset="0"/>
              </a:rPr>
              <a:t>-contrattuale O SONO CONTENUTI ALL’INTERNO DEI CURRICULA;</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il trattamento viene fatto per dare esecuzione a un obbligo legale;</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i dati provengono da registri ed elenchi pubblici;</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i dati sono relativi allo svolgimento di attività economiche da parte dell’interessato;</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il trattamento è necessario per la salvaguardia della vita o dell’incolumità fisica di un terzo;</a:t>
            </a:r>
          </a:p>
          <a:p>
            <a:endParaRPr lang="it-IT" cap="all" dirty="0">
              <a:latin typeface="Tahoma" panose="020B0604030504040204" pitchFamily="34" charset="0"/>
              <a:ea typeface="Tahoma" panose="020B0604030504040204" pitchFamily="34" charset="0"/>
              <a:cs typeface="Tahoma" panose="020B0604030504040204" pitchFamily="34" charset="0"/>
            </a:endParaRPr>
          </a:p>
          <a:p>
            <a:r>
              <a:rPr lang="it-IT" cap="all" dirty="0">
                <a:latin typeface="Tahoma" panose="020B0604030504040204" pitchFamily="34" charset="0"/>
                <a:ea typeface="Tahoma" panose="020B0604030504040204" pitchFamily="34" charset="0"/>
                <a:cs typeface="Tahoma" panose="020B0604030504040204" pitchFamily="34" charset="0"/>
              </a:rPr>
              <a:t>con esclusione della diffusione, il trattamento è necessario ai fini dello svolgimento delle investigazioni difensive o, comunque, per far valere o difendere un diritto in sede giudiziaria.</a:t>
            </a:r>
          </a:p>
          <a:p>
            <a:endParaRPr lang="it-IT" dirty="0">
              <a:latin typeface="Tahoma" panose="020B0604030504040204" pitchFamily="34" charset="0"/>
              <a:ea typeface="Tahoma" panose="020B0604030504040204" pitchFamily="34" charset="0"/>
              <a:cs typeface="Tahoma" panose="020B0604030504040204" pitchFamily="34" charset="0"/>
            </a:endParaRPr>
          </a:p>
          <a:p>
            <a:endParaRPr lang="it-IT" dirty="0"/>
          </a:p>
        </p:txBody>
      </p:sp>
    </p:spTree>
    <p:extLst>
      <p:ext uri="{BB962C8B-B14F-4D97-AF65-F5344CB8AC3E}">
        <p14:creationId xmlns:p14="http://schemas.microsoft.com/office/powerpoint/2010/main" val="51624612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3649</Words>
  <Application>Microsoft Office PowerPoint</Application>
  <PresentationFormat>Widescreen</PresentationFormat>
  <Paragraphs>432</Paragraphs>
  <Slides>45</Slides>
  <Notes>11</Notes>
  <HiddenSlides>0</HiddenSlides>
  <MMClips>0</MMClips>
  <ScaleCrop>false</ScaleCrop>
  <HeadingPairs>
    <vt:vector size="6" baseType="variant">
      <vt:variant>
        <vt:lpstr>Caratteri utilizzati</vt:lpstr>
      </vt:variant>
      <vt:variant>
        <vt:i4>14</vt:i4>
      </vt:variant>
      <vt:variant>
        <vt:lpstr>Tema</vt:lpstr>
      </vt:variant>
      <vt:variant>
        <vt:i4>1</vt:i4>
      </vt:variant>
      <vt:variant>
        <vt:lpstr>Titoli diapositive</vt:lpstr>
      </vt:variant>
      <vt:variant>
        <vt:i4>45</vt:i4>
      </vt:variant>
    </vt:vector>
  </HeadingPairs>
  <TitlesOfParts>
    <vt:vector size="60" baseType="lpstr">
      <vt:lpstr>Arial</vt:lpstr>
      <vt:lpstr>Calibri</vt:lpstr>
      <vt:lpstr>Calibri Light</vt:lpstr>
      <vt:lpstr>Gadugi</vt:lpstr>
      <vt:lpstr>Noto Sans CJK SC Regular</vt:lpstr>
      <vt:lpstr>Open Sans</vt:lpstr>
      <vt:lpstr>Source Sans Pro</vt:lpstr>
      <vt:lpstr>Source Sans Pro Black</vt:lpstr>
      <vt:lpstr>Tahoma</vt:lpstr>
      <vt:lpstr>Times New Roman</vt:lpstr>
      <vt:lpstr>Wingdings</vt:lpstr>
      <vt:lpstr>Wingdings 3</vt:lpstr>
      <vt:lpstr>源ノ角ゴシック Heavy</vt:lpstr>
      <vt:lpstr>源ノ角ゴシック Normal</vt:lpstr>
      <vt:lpstr>Tema di Office</vt:lpstr>
      <vt:lpstr>IL REGOLAMENTO EUROPEO SULLA PRIVACY G.D.P.R. 679/2016</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Diritti degli interessati</vt:lpstr>
      <vt:lpstr>Presentazione standard di PowerPoint</vt:lpstr>
      <vt:lpstr>Presentazione standard di PowerPoint</vt:lpstr>
      <vt:lpstr>ADEMPIMENTI CONSEGUENTI  IN CASO DI Data Breach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Sanzioni</vt:lpstr>
      <vt:lpstr>Principi e criteri sanzionatori </vt:lpstr>
      <vt:lpstr>Primo scaglione </vt:lpstr>
      <vt:lpstr>Secondo scaglione </vt:lpstr>
      <vt:lpstr>dal 19 settembre 2018</vt:lpstr>
      <vt:lpstr>Focus sulle sanzioni penali  dopo il D.lgs 101/2018</vt:lpstr>
      <vt:lpstr>In sintesi</vt:lpstr>
      <vt:lpstr>Art. 22 co XIII D.lgs 101/2018</vt:lpstr>
      <vt:lpstr>Ricapitolando  cosa non fare o pensare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REGOLAMENTO EUROPEO SULLA PRIVACY G.D.P.R. 679/2016</dc:title>
  <dc:creator>Simona Persi</dc:creator>
  <cp:lastModifiedBy>Simona Persi</cp:lastModifiedBy>
  <cp:revision>25</cp:revision>
  <dcterms:created xsi:type="dcterms:W3CDTF">2018-11-06T14:23:42Z</dcterms:created>
  <dcterms:modified xsi:type="dcterms:W3CDTF">2018-11-07T12:35:48Z</dcterms:modified>
</cp:coreProperties>
</file>